
<file path=[Content_Types].xml><?xml version="1.0" encoding="utf-8"?>
<Types xmlns="http://schemas.openxmlformats.org/package/2006/content-types">
  <Default Extension="bmp" ContentType="image/bmp"/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768" r:id="rId4"/>
  </p:sldMasterIdLst>
  <p:notesMasterIdLst>
    <p:notesMasterId r:id="rId20"/>
  </p:notesMasterIdLst>
  <p:handoutMasterIdLst>
    <p:handoutMasterId r:id="rId21"/>
  </p:handoutMasterIdLst>
  <p:sldIdLst>
    <p:sldId id="256" r:id="rId5"/>
    <p:sldId id="279" r:id="rId6"/>
    <p:sldId id="258" r:id="rId7"/>
    <p:sldId id="262" r:id="rId8"/>
    <p:sldId id="267" r:id="rId9"/>
    <p:sldId id="269" r:id="rId10"/>
    <p:sldId id="270" r:id="rId11"/>
    <p:sldId id="271" r:id="rId12"/>
    <p:sldId id="272" r:id="rId13"/>
    <p:sldId id="274" r:id="rId14"/>
    <p:sldId id="276" r:id="rId15"/>
    <p:sldId id="275" r:id="rId16"/>
    <p:sldId id="277" r:id="rId17"/>
    <p:sldId id="281" r:id="rId18"/>
    <p:sldId id="280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05" autoAdjust="0"/>
  </p:normalViewPr>
  <p:slideViewPr>
    <p:cSldViewPr snapToGrid="0">
      <p:cViewPr>
        <p:scale>
          <a:sx n="81" d="100"/>
          <a:sy n="81" d="100"/>
        </p:scale>
        <p:origin x="-300" y="21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8" d="100"/>
          <a:sy n="68" d="100"/>
        </p:scale>
        <p:origin x="3288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9CDFEBC-7A37-4EB5-A0B7-35009D1AC70F}" type="doc">
      <dgm:prSet loTypeId="urn:microsoft.com/office/officeart/2005/8/layout/cycle2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217A7A0-A148-4EBB-851B-9D5EC96206B1}">
      <dgm:prSet/>
      <dgm:spPr/>
      <dgm:t>
        <a:bodyPr/>
        <a:lstStyle/>
        <a:p>
          <a:r>
            <a:rPr lang="en-US" dirty="0" smtClean="0"/>
            <a:t>Measuring soil moisture </a:t>
          </a:r>
        </a:p>
        <a:p>
          <a:endParaRPr lang="en-US" dirty="0"/>
        </a:p>
      </dgm:t>
    </dgm:pt>
    <dgm:pt modelId="{9C500CF8-E299-4B72-ACAD-38F7A047AB10}" type="parTrans" cxnId="{1AE0034F-CE5E-4007-8295-9A55215AE58C}">
      <dgm:prSet/>
      <dgm:spPr/>
      <dgm:t>
        <a:bodyPr/>
        <a:lstStyle/>
        <a:p>
          <a:endParaRPr lang="en-US"/>
        </a:p>
      </dgm:t>
    </dgm:pt>
    <dgm:pt modelId="{1EFD9E87-9E0F-4B1F-9950-B8771A46A44A}" type="sibTrans" cxnId="{1AE0034F-CE5E-4007-8295-9A55215AE58C}">
      <dgm:prSet/>
      <dgm:spPr/>
      <dgm:t>
        <a:bodyPr/>
        <a:lstStyle/>
        <a:p>
          <a:endParaRPr lang="en-US"/>
        </a:p>
      </dgm:t>
    </dgm:pt>
    <dgm:pt modelId="{6E45E8F6-44A9-47F1-9054-CF062C3DD1A0}">
      <dgm:prSet/>
      <dgm:spPr/>
      <dgm:t>
        <a:bodyPr/>
        <a:lstStyle/>
        <a:p>
          <a:r>
            <a:rPr lang="en-US" dirty="0" smtClean="0"/>
            <a:t>Measuring temperature and humidity</a:t>
          </a:r>
          <a:endParaRPr lang="en-US" dirty="0"/>
        </a:p>
      </dgm:t>
    </dgm:pt>
    <dgm:pt modelId="{2B02D5B3-E72A-49B5-BCEF-466E4F1B2D69}" type="parTrans" cxnId="{060752E6-B729-4EAA-97A0-10A0FE251E78}">
      <dgm:prSet/>
      <dgm:spPr/>
      <dgm:t>
        <a:bodyPr/>
        <a:lstStyle/>
        <a:p>
          <a:endParaRPr lang="en-US"/>
        </a:p>
      </dgm:t>
    </dgm:pt>
    <dgm:pt modelId="{767F33C4-24C1-4AD3-BD24-92701757BFC6}" type="sibTrans" cxnId="{060752E6-B729-4EAA-97A0-10A0FE251E78}">
      <dgm:prSet/>
      <dgm:spPr/>
      <dgm:t>
        <a:bodyPr/>
        <a:lstStyle/>
        <a:p>
          <a:endParaRPr lang="en-US"/>
        </a:p>
      </dgm:t>
    </dgm:pt>
    <dgm:pt modelId="{2E0E6DA8-2193-4243-A614-9D1E37328015}">
      <dgm:prSet/>
      <dgm:spPr/>
      <dgm:t>
        <a:bodyPr/>
        <a:lstStyle/>
        <a:p>
          <a:r>
            <a:rPr lang="en-US" dirty="0" smtClean="0"/>
            <a:t>Measuring water level in the tank </a:t>
          </a:r>
          <a:endParaRPr lang="ar-JO" dirty="0" smtClean="0"/>
        </a:p>
        <a:p>
          <a:endParaRPr lang="en-US" dirty="0"/>
        </a:p>
      </dgm:t>
    </dgm:pt>
    <dgm:pt modelId="{5DA1AF81-CB17-432D-A27E-ACB35E861541}" type="parTrans" cxnId="{E8A4B539-EA1D-40A5-9160-3C43C467771B}">
      <dgm:prSet/>
      <dgm:spPr/>
      <dgm:t>
        <a:bodyPr/>
        <a:lstStyle/>
        <a:p>
          <a:endParaRPr lang="en-US"/>
        </a:p>
      </dgm:t>
    </dgm:pt>
    <dgm:pt modelId="{8417BA0E-8AB0-4FAE-A722-65BFD417AC56}" type="sibTrans" cxnId="{E8A4B539-EA1D-40A5-9160-3C43C467771B}">
      <dgm:prSet/>
      <dgm:spPr/>
      <dgm:t>
        <a:bodyPr/>
        <a:lstStyle/>
        <a:p>
          <a:endParaRPr lang="en-US"/>
        </a:p>
      </dgm:t>
    </dgm:pt>
    <dgm:pt modelId="{592FE22F-61BE-4B2E-8AE7-5E1F63D80377}">
      <dgm:prSet/>
      <dgm:spPr/>
      <dgm:t>
        <a:bodyPr/>
        <a:lstStyle/>
        <a:p>
          <a:r>
            <a:rPr lang="en-US" dirty="0" smtClean="0"/>
            <a:t>Automatic or manual pump control</a:t>
          </a:r>
          <a:endParaRPr lang="en-US" dirty="0"/>
        </a:p>
      </dgm:t>
    </dgm:pt>
    <dgm:pt modelId="{1D9218B7-27AF-41EF-A64F-3C273D2AB3F6}" type="parTrans" cxnId="{E7EFFBBC-1D7D-4AA9-9C23-095B5C5F118B}">
      <dgm:prSet/>
      <dgm:spPr/>
      <dgm:t>
        <a:bodyPr/>
        <a:lstStyle/>
        <a:p>
          <a:endParaRPr lang="en-US"/>
        </a:p>
      </dgm:t>
    </dgm:pt>
    <dgm:pt modelId="{342C1565-F566-4AC0-88AF-F59C3EE83BD4}" type="sibTrans" cxnId="{E7EFFBBC-1D7D-4AA9-9C23-095B5C5F118B}">
      <dgm:prSet/>
      <dgm:spPr/>
      <dgm:t>
        <a:bodyPr/>
        <a:lstStyle/>
        <a:p>
          <a:endParaRPr lang="en-US"/>
        </a:p>
      </dgm:t>
    </dgm:pt>
    <dgm:pt modelId="{74A10C6E-6202-4E47-9CDD-0F71FB9DD553}">
      <dgm:prSet/>
      <dgm:spPr/>
      <dgm:t>
        <a:bodyPr/>
        <a:lstStyle/>
        <a:p>
          <a:r>
            <a:rPr lang="en-US" dirty="0" smtClean="0"/>
            <a:t>Sending and receiving commands via MQTT</a:t>
          </a:r>
          <a:endParaRPr lang="en-US" dirty="0"/>
        </a:p>
      </dgm:t>
    </dgm:pt>
    <dgm:pt modelId="{1A745648-2CD6-45ED-A3A2-BBDB008F7436}" type="parTrans" cxnId="{D0A0D095-477A-4666-8023-430FF740E72E}">
      <dgm:prSet/>
      <dgm:spPr/>
      <dgm:t>
        <a:bodyPr/>
        <a:lstStyle/>
        <a:p>
          <a:endParaRPr lang="en-US"/>
        </a:p>
      </dgm:t>
    </dgm:pt>
    <dgm:pt modelId="{6CB9A57C-F824-4326-9BAA-698B058F0D3B}" type="sibTrans" cxnId="{D0A0D095-477A-4666-8023-430FF740E72E}">
      <dgm:prSet/>
      <dgm:spPr/>
      <dgm:t>
        <a:bodyPr/>
        <a:lstStyle/>
        <a:p>
          <a:endParaRPr lang="en-US"/>
        </a:p>
      </dgm:t>
    </dgm:pt>
    <dgm:pt modelId="{4C726865-5794-4B8C-A747-078F54219815}" type="pres">
      <dgm:prSet presAssocID="{F9CDFEBC-7A37-4EB5-A0B7-35009D1AC70F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A222B44-2634-4E5E-A76B-2E079FF7BC22}" type="pres">
      <dgm:prSet presAssocID="{6E45E8F6-44A9-47F1-9054-CF062C3DD1A0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6DCFFE8-529A-48AC-AEF6-5E7A474B4707}" type="pres">
      <dgm:prSet presAssocID="{767F33C4-24C1-4AD3-BD24-92701757BFC6}" presName="sibTrans" presStyleLbl="sibTrans2D1" presStyleIdx="0" presStyleCnt="5"/>
      <dgm:spPr/>
      <dgm:t>
        <a:bodyPr/>
        <a:lstStyle/>
        <a:p>
          <a:endParaRPr lang="en-US"/>
        </a:p>
      </dgm:t>
    </dgm:pt>
    <dgm:pt modelId="{1F3FC374-D57A-4378-A34A-E0DE067E3373}" type="pres">
      <dgm:prSet presAssocID="{767F33C4-24C1-4AD3-BD24-92701757BFC6}" presName="connectorText" presStyleLbl="sibTrans2D1" presStyleIdx="0" presStyleCnt="5"/>
      <dgm:spPr/>
      <dgm:t>
        <a:bodyPr/>
        <a:lstStyle/>
        <a:p>
          <a:endParaRPr lang="en-US"/>
        </a:p>
      </dgm:t>
    </dgm:pt>
    <dgm:pt modelId="{70DCB59A-6751-42AD-93DD-8C1BBF7A3185}" type="pres">
      <dgm:prSet presAssocID="{A217A7A0-A148-4EBB-851B-9D5EC96206B1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86FB503-1F91-4A4F-BBB2-684B3ED270A6}" type="pres">
      <dgm:prSet presAssocID="{1EFD9E87-9E0F-4B1F-9950-B8771A46A44A}" presName="sibTrans" presStyleLbl="sibTrans2D1" presStyleIdx="1" presStyleCnt="5"/>
      <dgm:spPr/>
      <dgm:t>
        <a:bodyPr/>
        <a:lstStyle/>
        <a:p>
          <a:endParaRPr lang="en-US"/>
        </a:p>
      </dgm:t>
    </dgm:pt>
    <dgm:pt modelId="{903FF58D-6640-4E8D-B2C6-AFF2C254CE08}" type="pres">
      <dgm:prSet presAssocID="{1EFD9E87-9E0F-4B1F-9950-B8771A46A44A}" presName="connectorText" presStyleLbl="sibTrans2D1" presStyleIdx="1" presStyleCnt="5"/>
      <dgm:spPr/>
      <dgm:t>
        <a:bodyPr/>
        <a:lstStyle/>
        <a:p>
          <a:endParaRPr lang="en-US"/>
        </a:p>
      </dgm:t>
    </dgm:pt>
    <dgm:pt modelId="{8927439F-D36C-4623-AF47-0FC95172C1B0}" type="pres">
      <dgm:prSet presAssocID="{2E0E6DA8-2193-4243-A614-9D1E37328015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B98260B-613E-4194-8149-F3CCC1C4B8C1}" type="pres">
      <dgm:prSet presAssocID="{8417BA0E-8AB0-4FAE-A722-65BFD417AC56}" presName="sibTrans" presStyleLbl="sibTrans2D1" presStyleIdx="2" presStyleCnt="5"/>
      <dgm:spPr/>
      <dgm:t>
        <a:bodyPr/>
        <a:lstStyle/>
        <a:p>
          <a:endParaRPr lang="en-US"/>
        </a:p>
      </dgm:t>
    </dgm:pt>
    <dgm:pt modelId="{A41A654B-8D57-4132-9D27-7DEDB2D78D39}" type="pres">
      <dgm:prSet presAssocID="{8417BA0E-8AB0-4FAE-A722-65BFD417AC56}" presName="connectorText" presStyleLbl="sibTrans2D1" presStyleIdx="2" presStyleCnt="5"/>
      <dgm:spPr/>
      <dgm:t>
        <a:bodyPr/>
        <a:lstStyle/>
        <a:p>
          <a:endParaRPr lang="en-US"/>
        </a:p>
      </dgm:t>
    </dgm:pt>
    <dgm:pt modelId="{69BDB8AE-577D-4AEF-821C-5C098981A79D}" type="pres">
      <dgm:prSet presAssocID="{592FE22F-61BE-4B2E-8AE7-5E1F63D80377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7E36254-042B-4930-8D1F-FFA2AA8E0C7A}" type="pres">
      <dgm:prSet presAssocID="{342C1565-F566-4AC0-88AF-F59C3EE83BD4}" presName="sibTrans" presStyleLbl="sibTrans2D1" presStyleIdx="3" presStyleCnt="5"/>
      <dgm:spPr/>
      <dgm:t>
        <a:bodyPr/>
        <a:lstStyle/>
        <a:p>
          <a:endParaRPr lang="en-US"/>
        </a:p>
      </dgm:t>
    </dgm:pt>
    <dgm:pt modelId="{D0B546D0-090D-477D-BD07-66CB20DCBA0D}" type="pres">
      <dgm:prSet presAssocID="{342C1565-F566-4AC0-88AF-F59C3EE83BD4}" presName="connectorText" presStyleLbl="sibTrans2D1" presStyleIdx="3" presStyleCnt="5"/>
      <dgm:spPr/>
      <dgm:t>
        <a:bodyPr/>
        <a:lstStyle/>
        <a:p>
          <a:endParaRPr lang="en-US"/>
        </a:p>
      </dgm:t>
    </dgm:pt>
    <dgm:pt modelId="{D6038C2F-B91E-4DC5-9FA2-E537DA6B8A20}" type="pres">
      <dgm:prSet presAssocID="{74A10C6E-6202-4E47-9CDD-0F71FB9DD553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8686FB4-0676-48FF-9DEE-F1F5009C55D8}" type="pres">
      <dgm:prSet presAssocID="{6CB9A57C-F824-4326-9BAA-698B058F0D3B}" presName="sibTrans" presStyleLbl="sibTrans2D1" presStyleIdx="4" presStyleCnt="5"/>
      <dgm:spPr/>
      <dgm:t>
        <a:bodyPr/>
        <a:lstStyle/>
        <a:p>
          <a:endParaRPr lang="en-US"/>
        </a:p>
      </dgm:t>
    </dgm:pt>
    <dgm:pt modelId="{4FEE09EB-8120-466D-A60E-8B4BE882A574}" type="pres">
      <dgm:prSet presAssocID="{6CB9A57C-F824-4326-9BAA-698B058F0D3B}" presName="connectorText" presStyleLbl="sibTrans2D1" presStyleIdx="4" presStyleCnt="5"/>
      <dgm:spPr/>
      <dgm:t>
        <a:bodyPr/>
        <a:lstStyle/>
        <a:p>
          <a:endParaRPr lang="en-US"/>
        </a:p>
      </dgm:t>
    </dgm:pt>
  </dgm:ptLst>
  <dgm:cxnLst>
    <dgm:cxn modelId="{E8A4B539-EA1D-40A5-9160-3C43C467771B}" srcId="{F9CDFEBC-7A37-4EB5-A0B7-35009D1AC70F}" destId="{2E0E6DA8-2193-4243-A614-9D1E37328015}" srcOrd="2" destOrd="0" parTransId="{5DA1AF81-CB17-432D-A27E-ACB35E861541}" sibTransId="{8417BA0E-8AB0-4FAE-A722-65BFD417AC56}"/>
    <dgm:cxn modelId="{6615825A-53F3-466A-B34D-C04CD7C6CDF2}" type="presOf" srcId="{A217A7A0-A148-4EBB-851B-9D5EC96206B1}" destId="{70DCB59A-6751-42AD-93DD-8C1BBF7A3185}" srcOrd="0" destOrd="0" presId="urn:microsoft.com/office/officeart/2005/8/layout/cycle2"/>
    <dgm:cxn modelId="{060752E6-B729-4EAA-97A0-10A0FE251E78}" srcId="{F9CDFEBC-7A37-4EB5-A0B7-35009D1AC70F}" destId="{6E45E8F6-44A9-47F1-9054-CF062C3DD1A0}" srcOrd="0" destOrd="0" parTransId="{2B02D5B3-E72A-49B5-BCEF-466E4F1B2D69}" sibTransId="{767F33C4-24C1-4AD3-BD24-92701757BFC6}"/>
    <dgm:cxn modelId="{40538DA5-F83B-4478-88F0-DF7E56F5D21F}" type="presOf" srcId="{6E45E8F6-44A9-47F1-9054-CF062C3DD1A0}" destId="{7A222B44-2634-4E5E-A76B-2E079FF7BC22}" srcOrd="0" destOrd="0" presId="urn:microsoft.com/office/officeart/2005/8/layout/cycle2"/>
    <dgm:cxn modelId="{61175988-1E3B-4EF4-893B-9B1EC35AA294}" type="presOf" srcId="{342C1565-F566-4AC0-88AF-F59C3EE83BD4}" destId="{D0B546D0-090D-477D-BD07-66CB20DCBA0D}" srcOrd="1" destOrd="0" presId="urn:microsoft.com/office/officeart/2005/8/layout/cycle2"/>
    <dgm:cxn modelId="{9D20910C-0B6A-478D-9DFD-E0E5FA72B7EE}" type="presOf" srcId="{1EFD9E87-9E0F-4B1F-9950-B8771A46A44A}" destId="{903FF58D-6640-4E8D-B2C6-AFF2C254CE08}" srcOrd="1" destOrd="0" presId="urn:microsoft.com/office/officeart/2005/8/layout/cycle2"/>
    <dgm:cxn modelId="{46261E60-7296-460E-A4B1-B948DFA88626}" type="presOf" srcId="{767F33C4-24C1-4AD3-BD24-92701757BFC6}" destId="{46DCFFE8-529A-48AC-AEF6-5E7A474B4707}" srcOrd="0" destOrd="0" presId="urn:microsoft.com/office/officeart/2005/8/layout/cycle2"/>
    <dgm:cxn modelId="{99AD5299-6A42-4ADA-BB6E-FEF3C44AE639}" type="presOf" srcId="{74A10C6E-6202-4E47-9CDD-0F71FB9DD553}" destId="{D6038C2F-B91E-4DC5-9FA2-E537DA6B8A20}" srcOrd="0" destOrd="0" presId="urn:microsoft.com/office/officeart/2005/8/layout/cycle2"/>
    <dgm:cxn modelId="{48C72024-452C-4B59-A226-39368FC108B4}" type="presOf" srcId="{6CB9A57C-F824-4326-9BAA-698B058F0D3B}" destId="{08686FB4-0676-48FF-9DEE-F1F5009C55D8}" srcOrd="0" destOrd="0" presId="urn:microsoft.com/office/officeart/2005/8/layout/cycle2"/>
    <dgm:cxn modelId="{02635A50-0BDD-42FE-9966-F27E14A7638B}" type="presOf" srcId="{F9CDFEBC-7A37-4EB5-A0B7-35009D1AC70F}" destId="{4C726865-5794-4B8C-A747-078F54219815}" srcOrd="0" destOrd="0" presId="urn:microsoft.com/office/officeart/2005/8/layout/cycle2"/>
    <dgm:cxn modelId="{63503C63-0511-4416-A267-FF2321778694}" type="presOf" srcId="{8417BA0E-8AB0-4FAE-A722-65BFD417AC56}" destId="{A41A654B-8D57-4132-9D27-7DEDB2D78D39}" srcOrd="1" destOrd="0" presId="urn:microsoft.com/office/officeart/2005/8/layout/cycle2"/>
    <dgm:cxn modelId="{3E29F8FE-BB52-4A76-B6EE-099B1C4F479B}" type="presOf" srcId="{6CB9A57C-F824-4326-9BAA-698B058F0D3B}" destId="{4FEE09EB-8120-466D-A60E-8B4BE882A574}" srcOrd="1" destOrd="0" presId="urn:microsoft.com/office/officeart/2005/8/layout/cycle2"/>
    <dgm:cxn modelId="{308DC0E8-387D-4C9E-A2CD-B29DC88E0501}" type="presOf" srcId="{592FE22F-61BE-4B2E-8AE7-5E1F63D80377}" destId="{69BDB8AE-577D-4AEF-821C-5C098981A79D}" srcOrd="0" destOrd="0" presId="urn:microsoft.com/office/officeart/2005/8/layout/cycle2"/>
    <dgm:cxn modelId="{1AE0034F-CE5E-4007-8295-9A55215AE58C}" srcId="{F9CDFEBC-7A37-4EB5-A0B7-35009D1AC70F}" destId="{A217A7A0-A148-4EBB-851B-9D5EC96206B1}" srcOrd="1" destOrd="0" parTransId="{9C500CF8-E299-4B72-ACAD-38F7A047AB10}" sibTransId="{1EFD9E87-9E0F-4B1F-9950-B8771A46A44A}"/>
    <dgm:cxn modelId="{C314863C-176E-4D59-8636-54766D8935EA}" type="presOf" srcId="{767F33C4-24C1-4AD3-BD24-92701757BFC6}" destId="{1F3FC374-D57A-4378-A34A-E0DE067E3373}" srcOrd="1" destOrd="0" presId="urn:microsoft.com/office/officeart/2005/8/layout/cycle2"/>
    <dgm:cxn modelId="{0F454949-58C8-4397-993D-1ED57322FA6C}" type="presOf" srcId="{1EFD9E87-9E0F-4B1F-9950-B8771A46A44A}" destId="{C86FB503-1F91-4A4F-BBB2-684B3ED270A6}" srcOrd="0" destOrd="0" presId="urn:microsoft.com/office/officeart/2005/8/layout/cycle2"/>
    <dgm:cxn modelId="{A5771C25-7AE5-458F-A3A2-07D680387EA8}" type="presOf" srcId="{342C1565-F566-4AC0-88AF-F59C3EE83BD4}" destId="{07E36254-042B-4930-8D1F-FFA2AA8E0C7A}" srcOrd="0" destOrd="0" presId="urn:microsoft.com/office/officeart/2005/8/layout/cycle2"/>
    <dgm:cxn modelId="{FF166BBA-08AB-4A9A-9A6D-4F265A56106C}" type="presOf" srcId="{8417BA0E-8AB0-4FAE-A722-65BFD417AC56}" destId="{CB98260B-613E-4194-8149-F3CCC1C4B8C1}" srcOrd="0" destOrd="0" presId="urn:microsoft.com/office/officeart/2005/8/layout/cycle2"/>
    <dgm:cxn modelId="{E7EFFBBC-1D7D-4AA9-9C23-095B5C5F118B}" srcId="{F9CDFEBC-7A37-4EB5-A0B7-35009D1AC70F}" destId="{592FE22F-61BE-4B2E-8AE7-5E1F63D80377}" srcOrd="3" destOrd="0" parTransId="{1D9218B7-27AF-41EF-A64F-3C273D2AB3F6}" sibTransId="{342C1565-F566-4AC0-88AF-F59C3EE83BD4}"/>
    <dgm:cxn modelId="{F4040865-1719-4537-97B7-A89A27A37152}" type="presOf" srcId="{2E0E6DA8-2193-4243-A614-9D1E37328015}" destId="{8927439F-D36C-4623-AF47-0FC95172C1B0}" srcOrd="0" destOrd="0" presId="urn:microsoft.com/office/officeart/2005/8/layout/cycle2"/>
    <dgm:cxn modelId="{D0A0D095-477A-4666-8023-430FF740E72E}" srcId="{F9CDFEBC-7A37-4EB5-A0B7-35009D1AC70F}" destId="{74A10C6E-6202-4E47-9CDD-0F71FB9DD553}" srcOrd="4" destOrd="0" parTransId="{1A745648-2CD6-45ED-A3A2-BBDB008F7436}" sibTransId="{6CB9A57C-F824-4326-9BAA-698B058F0D3B}"/>
    <dgm:cxn modelId="{BFEB2725-B356-4469-8B5C-F31E0F82A9C8}" type="presParOf" srcId="{4C726865-5794-4B8C-A747-078F54219815}" destId="{7A222B44-2634-4E5E-A76B-2E079FF7BC22}" srcOrd="0" destOrd="0" presId="urn:microsoft.com/office/officeart/2005/8/layout/cycle2"/>
    <dgm:cxn modelId="{FB55B508-3326-4F20-BC52-F62C9BFF2B23}" type="presParOf" srcId="{4C726865-5794-4B8C-A747-078F54219815}" destId="{46DCFFE8-529A-48AC-AEF6-5E7A474B4707}" srcOrd="1" destOrd="0" presId="urn:microsoft.com/office/officeart/2005/8/layout/cycle2"/>
    <dgm:cxn modelId="{2CFACA85-169C-4399-A64F-1D079F0D8CD7}" type="presParOf" srcId="{46DCFFE8-529A-48AC-AEF6-5E7A474B4707}" destId="{1F3FC374-D57A-4378-A34A-E0DE067E3373}" srcOrd="0" destOrd="0" presId="urn:microsoft.com/office/officeart/2005/8/layout/cycle2"/>
    <dgm:cxn modelId="{5D9474AB-A9FE-48A6-BF40-97F8D00AD538}" type="presParOf" srcId="{4C726865-5794-4B8C-A747-078F54219815}" destId="{70DCB59A-6751-42AD-93DD-8C1BBF7A3185}" srcOrd="2" destOrd="0" presId="urn:microsoft.com/office/officeart/2005/8/layout/cycle2"/>
    <dgm:cxn modelId="{FF7CA986-6149-4AD0-8D33-E06D150F0D9E}" type="presParOf" srcId="{4C726865-5794-4B8C-A747-078F54219815}" destId="{C86FB503-1F91-4A4F-BBB2-684B3ED270A6}" srcOrd="3" destOrd="0" presId="urn:microsoft.com/office/officeart/2005/8/layout/cycle2"/>
    <dgm:cxn modelId="{1D06CD65-0D9A-4044-8FE6-BF3DC7804FDD}" type="presParOf" srcId="{C86FB503-1F91-4A4F-BBB2-684B3ED270A6}" destId="{903FF58D-6640-4E8D-B2C6-AFF2C254CE08}" srcOrd="0" destOrd="0" presId="urn:microsoft.com/office/officeart/2005/8/layout/cycle2"/>
    <dgm:cxn modelId="{D299A58C-944A-4EE4-AC05-9D17CFB4BB06}" type="presParOf" srcId="{4C726865-5794-4B8C-A747-078F54219815}" destId="{8927439F-D36C-4623-AF47-0FC95172C1B0}" srcOrd="4" destOrd="0" presId="urn:microsoft.com/office/officeart/2005/8/layout/cycle2"/>
    <dgm:cxn modelId="{957F265C-3A23-4601-90CB-6D592E7B5522}" type="presParOf" srcId="{4C726865-5794-4B8C-A747-078F54219815}" destId="{CB98260B-613E-4194-8149-F3CCC1C4B8C1}" srcOrd="5" destOrd="0" presId="urn:microsoft.com/office/officeart/2005/8/layout/cycle2"/>
    <dgm:cxn modelId="{3F24C545-5F87-4CE2-AEEC-4510D114940F}" type="presParOf" srcId="{CB98260B-613E-4194-8149-F3CCC1C4B8C1}" destId="{A41A654B-8D57-4132-9D27-7DEDB2D78D39}" srcOrd="0" destOrd="0" presId="urn:microsoft.com/office/officeart/2005/8/layout/cycle2"/>
    <dgm:cxn modelId="{F5BA0337-D8D8-423D-826F-688326DB5B52}" type="presParOf" srcId="{4C726865-5794-4B8C-A747-078F54219815}" destId="{69BDB8AE-577D-4AEF-821C-5C098981A79D}" srcOrd="6" destOrd="0" presId="urn:microsoft.com/office/officeart/2005/8/layout/cycle2"/>
    <dgm:cxn modelId="{87F414FA-1AED-41E4-99DB-FEEA01FA3C6E}" type="presParOf" srcId="{4C726865-5794-4B8C-A747-078F54219815}" destId="{07E36254-042B-4930-8D1F-FFA2AA8E0C7A}" srcOrd="7" destOrd="0" presId="urn:microsoft.com/office/officeart/2005/8/layout/cycle2"/>
    <dgm:cxn modelId="{7EE1C3C5-DBB9-4012-A15C-BF88DDC5F6EC}" type="presParOf" srcId="{07E36254-042B-4930-8D1F-FFA2AA8E0C7A}" destId="{D0B546D0-090D-477D-BD07-66CB20DCBA0D}" srcOrd="0" destOrd="0" presId="urn:microsoft.com/office/officeart/2005/8/layout/cycle2"/>
    <dgm:cxn modelId="{4C667247-1B17-486F-8537-8E3DFDB2893B}" type="presParOf" srcId="{4C726865-5794-4B8C-A747-078F54219815}" destId="{D6038C2F-B91E-4DC5-9FA2-E537DA6B8A20}" srcOrd="8" destOrd="0" presId="urn:microsoft.com/office/officeart/2005/8/layout/cycle2"/>
    <dgm:cxn modelId="{13648756-C1C4-45ED-BA35-B9E4033A7954}" type="presParOf" srcId="{4C726865-5794-4B8C-A747-078F54219815}" destId="{08686FB4-0676-48FF-9DEE-F1F5009C55D8}" srcOrd="9" destOrd="0" presId="urn:microsoft.com/office/officeart/2005/8/layout/cycle2"/>
    <dgm:cxn modelId="{AD02D122-7AF3-4B4F-9F7C-1AB94F5F2888}" type="presParOf" srcId="{08686FB4-0676-48FF-9DEE-F1F5009C55D8}" destId="{4FEE09EB-8120-466D-A60E-8B4BE882A574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DD2BBA2-82B4-40DD-883B-00509E131934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6C00B4B-034A-4E41-A419-272E360C64FA}">
      <dgm:prSet custT="1"/>
      <dgm:spPr/>
      <dgm:t>
        <a:bodyPr/>
        <a:lstStyle/>
        <a:p>
          <a:r>
            <a:rPr lang="en-US" sz="1100" dirty="0" smtClean="0"/>
            <a:t>ESP8266  </a:t>
          </a:r>
          <a:br>
            <a:rPr lang="en-US" sz="1100" dirty="0" smtClean="0"/>
          </a:br>
          <a:endParaRPr lang="en-US" sz="1100" dirty="0"/>
        </a:p>
      </dgm:t>
    </dgm:pt>
    <dgm:pt modelId="{A729683B-2838-400C-B00C-93893678EBA4}" type="parTrans" cxnId="{E3CD445E-5B5E-4BDC-AC77-9E5C34D45F73}">
      <dgm:prSet/>
      <dgm:spPr/>
      <dgm:t>
        <a:bodyPr/>
        <a:lstStyle/>
        <a:p>
          <a:endParaRPr lang="en-US"/>
        </a:p>
      </dgm:t>
    </dgm:pt>
    <dgm:pt modelId="{1CB42AA6-87E2-421E-91FD-AAFEBF0ABBEC}" type="sibTrans" cxnId="{E3CD445E-5B5E-4BDC-AC77-9E5C34D45F73}">
      <dgm:prSet/>
      <dgm:spPr/>
      <dgm:t>
        <a:bodyPr/>
        <a:lstStyle/>
        <a:p>
          <a:endParaRPr lang="en-US"/>
        </a:p>
      </dgm:t>
    </dgm:pt>
    <dgm:pt modelId="{5A8D047C-9C19-4602-8F60-755DD09181F2}">
      <dgm:prSet custT="1"/>
      <dgm:spPr/>
      <dgm:t>
        <a:bodyPr/>
        <a:lstStyle/>
        <a:p>
          <a:r>
            <a:rPr lang="en-US" sz="1200" dirty="0" smtClean="0"/>
            <a:t>Ultrasonic HC-SR04  to measure water level in the tank</a:t>
          </a:r>
          <a:endParaRPr lang="en-US" sz="1200" dirty="0"/>
        </a:p>
      </dgm:t>
    </dgm:pt>
    <dgm:pt modelId="{32EE4F8C-407F-471A-98A7-873714DCE139}" type="parTrans" cxnId="{284A1E18-376D-4D34-9E4E-86CD269AA365}">
      <dgm:prSet/>
      <dgm:spPr/>
      <dgm:t>
        <a:bodyPr/>
        <a:lstStyle/>
        <a:p>
          <a:endParaRPr lang="en-US"/>
        </a:p>
      </dgm:t>
    </dgm:pt>
    <dgm:pt modelId="{5D61A0AC-AFD7-4315-AF0D-52513DC1D66A}" type="sibTrans" cxnId="{284A1E18-376D-4D34-9E4E-86CD269AA365}">
      <dgm:prSet/>
      <dgm:spPr/>
      <dgm:t>
        <a:bodyPr/>
        <a:lstStyle/>
        <a:p>
          <a:endParaRPr lang="en-US"/>
        </a:p>
      </dgm:t>
    </dgm:pt>
    <dgm:pt modelId="{3F46705F-0B0F-44C1-BD6C-29FC6C372450}">
      <dgm:prSet custT="1"/>
      <dgm:spPr/>
      <dgm:t>
        <a:bodyPr/>
        <a:lstStyle/>
        <a:p>
          <a:r>
            <a:rPr lang="fr-FR" sz="1200" dirty="0" err="1" smtClean="0"/>
            <a:t>Soil</a:t>
          </a:r>
          <a:r>
            <a:rPr lang="fr-FR" sz="1200" dirty="0" smtClean="0"/>
            <a:t> </a:t>
          </a:r>
          <a:r>
            <a:rPr lang="fr-FR" sz="1200" dirty="0" err="1" smtClean="0"/>
            <a:t>Moisture</a:t>
          </a:r>
          <a:r>
            <a:rPr lang="en-US" sz="1200" dirty="0" smtClean="0"/>
            <a:t>  </a:t>
          </a:r>
          <a:r>
            <a:rPr lang="en-US" sz="1200" dirty="0" err="1" smtClean="0"/>
            <a:t>sensior</a:t>
          </a:r>
          <a:endParaRPr lang="fr-FR" sz="1200" dirty="0"/>
        </a:p>
      </dgm:t>
    </dgm:pt>
    <dgm:pt modelId="{7FB2A788-E25D-4543-ACE5-DAD920EA001C}" type="parTrans" cxnId="{09543584-4F7F-4AFB-9D86-E6C83A7A6DC4}">
      <dgm:prSet/>
      <dgm:spPr/>
      <dgm:t>
        <a:bodyPr/>
        <a:lstStyle/>
        <a:p>
          <a:endParaRPr lang="en-US"/>
        </a:p>
      </dgm:t>
    </dgm:pt>
    <dgm:pt modelId="{7D14E5E9-B6A5-459F-BBA2-1F411AC05084}" type="sibTrans" cxnId="{09543584-4F7F-4AFB-9D86-E6C83A7A6DC4}">
      <dgm:prSet/>
      <dgm:spPr/>
      <dgm:t>
        <a:bodyPr/>
        <a:lstStyle/>
        <a:p>
          <a:endParaRPr lang="en-US"/>
        </a:p>
      </dgm:t>
    </dgm:pt>
    <dgm:pt modelId="{D9F59354-6963-4C19-8C9F-3B57CEFD864A}">
      <dgm:prSet custT="1"/>
      <dgm:spPr/>
      <dgm:t>
        <a:bodyPr/>
        <a:lstStyle/>
        <a:p>
          <a:r>
            <a:rPr lang="en-US" sz="1200" dirty="0" smtClean="0"/>
            <a:t>DHT11 for air temperature and humidity</a:t>
          </a:r>
          <a:endParaRPr lang="en-US" sz="1200" dirty="0"/>
        </a:p>
      </dgm:t>
    </dgm:pt>
    <dgm:pt modelId="{FF66A1A2-F42E-4F69-AA44-223ADF4BF554}" type="parTrans" cxnId="{259904E9-267C-4AFC-9DE8-1257DA887572}">
      <dgm:prSet/>
      <dgm:spPr/>
      <dgm:t>
        <a:bodyPr/>
        <a:lstStyle/>
        <a:p>
          <a:endParaRPr lang="en-US"/>
        </a:p>
      </dgm:t>
    </dgm:pt>
    <dgm:pt modelId="{73A43DC3-3626-4035-9372-E85A20630975}" type="sibTrans" cxnId="{259904E9-267C-4AFC-9DE8-1257DA887572}">
      <dgm:prSet/>
      <dgm:spPr/>
      <dgm:t>
        <a:bodyPr/>
        <a:lstStyle/>
        <a:p>
          <a:endParaRPr lang="en-US"/>
        </a:p>
      </dgm:t>
    </dgm:pt>
    <dgm:pt modelId="{4B3052DC-94B5-4F77-8C6E-4F595AAEA883}">
      <dgm:prSet custT="1"/>
      <dgm:spPr/>
      <dgm:t>
        <a:bodyPr/>
        <a:lstStyle/>
        <a:p>
          <a:r>
            <a:rPr lang="en-US" sz="1200" dirty="0" smtClean="0"/>
            <a:t>Relay for pump control</a:t>
          </a:r>
          <a:endParaRPr lang="en-US" sz="1200" dirty="0"/>
        </a:p>
      </dgm:t>
    </dgm:pt>
    <dgm:pt modelId="{A0597183-0001-4566-B595-F9CC67A62283}" type="parTrans" cxnId="{65AC463F-CDBD-4B5C-B4B8-9E3B3E22D0E2}">
      <dgm:prSet/>
      <dgm:spPr/>
      <dgm:t>
        <a:bodyPr/>
        <a:lstStyle/>
        <a:p>
          <a:endParaRPr lang="en-US"/>
        </a:p>
      </dgm:t>
    </dgm:pt>
    <dgm:pt modelId="{A77F4320-A195-4F09-9C7C-80E072CD93C1}" type="sibTrans" cxnId="{65AC463F-CDBD-4B5C-B4B8-9E3B3E22D0E2}">
      <dgm:prSet/>
      <dgm:spPr/>
      <dgm:t>
        <a:bodyPr/>
        <a:lstStyle/>
        <a:p>
          <a:endParaRPr lang="en-US"/>
        </a:p>
      </dgm:t>
    </dgm:pt>
    <dgm:pt modelId="{08F2CC76-DD8A-446E-B26F-D803C12750D0}">
      <dgm:prSet custT="1"/>
      <dgm:spPr/>
      <dgm:t>
        <a:bodyPr/>
        <a:lstStyle/>
        <a:p>
          <a:r>
            <a:rPr lang="en-US" sz="1200" dirty="0" smtClean="0"/>
            <a:t>16x2 I2C LCD display for readings</a:t>
          </a:r>
          <a:endParaRPr lang="en-US" sz="1200" dirty="0"/>
        </a:p>
      </dgm:t>
    </dgm:pt>
    <dgm:pt modelId="{DD5EAE21-A9E0-4A2F-B281-F7C217E271A2}" type="parTrans" cxnId="{D019CFD2-9253-4C77-B62B-8A7B02994774}">
      <dgm:prSet/>
      <dgm:spPr/>
      <dgm:t>
        <a:bodyPr/>
        <a:lstStyle/>
        <a:p>
          <a:endParaRPr lang="en-US"/>
        </a:p>
      </dgm:t>
    </dgm:pt>
    <dgm:pt modelId="{D9E311B1-F8D3-4BA2-9EB9-8A1354611477}" type="sibTrans" cxnId="{D019CFD2-9253-4C77-B62B-8A7B02994774}">
      <dgm:prSet/>
      <dgm:spPr/>
      <dgm:t>
        <a:bodyPr/>
        <a:lstStyle/>
        <a:p>
          <a:endParaRPr lang="en-US"/>
        </a:p>
      </dgm:t>
    </dgm:pt>
    <dgm:pt modelId="{1FADCF7F-3134-45BA-82ED-C4D2A8DE97EC}" type="pres">
      <dgm:prSet presAssocID="{4DD2BBA2-82B4-40DD-883B-00509E131934}" presName="rootnode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C0D33893-F7CA-484E-8E2D-0C466409FFE2}" type="pres">
      <dgm:prSet presAssocID="{E6C00B4B-034A-4E41-A419-272E360C64FA}" presName="composite" presStyleCnt="0"/>
      <dgm:spPr/>
    </dgm:pt>
    <dgm:pt modelId="{85341A54-5211-4A15-A163-B215EC431A37}" type="pres">
      <dgm:prSet presAssocID="{E6C00B4B-034A-4E41-A419-272E360C64FA}" presName="bentUpArrow1" presStyleLbl="alignImgPlace1" presStyleIdx="0" presStyleCnt="5"/>
      <dgm:spPr/>
    </dgm:pt>
    <dgm:pt modelId="{1A924E4E-A272-4EE7-88C4-4D7F424FD2E2}" type="pres">
      <dgm:prSet presAssocID="{E6C00B4B-034A-4E41-A419-272E360C64FA}" presName="ParentText" presStyleLbl="node1" presStyleIdx="0" presStyleCnt="6" custScaleX="126279" custLinFactNeighborX="3134" custLinFactNeighborY="-4517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065A083-0635-4568-BAA8-41A7E55995CE}" type="pres">
      <dgm:prSet presAssocID="{E6C00B4B-034A-4E41-A419-272E360C64FA}" presName="ChildText" presStyleLbl="revTx" presStyleIdx="0" presStyleCnt="5">
        <dgm:presLayoutVars>
          <dgm:chMax val="0"/>
          <dgm:chPref val="0"/>
          <dgm:bulletEnabled val="1"/>
        </dgm:presLayoutVars>
      </dgm:prSet>
      <dgm:spPr/>
    </dgm:pt>
    <dgm:pt modelId="{2D205293-AEB9-4A95-8AD2-E507C0D298AB}" type="pres">
      <dgm:prSet presAssocID="{1CB42AA6-87E2-421E-91FD-AAFEBF0ABBEC}" presName="sibTrans" presStyleCnt="0"/>
      <dgm:spPr/>
    </dgm:pt>
    <dgm:pt modelId="{00D38C65-1185-41A7-8450-A81AAE14A493}" type="pres">
      <dgm:prSet presAssocID="{08F2CC76-DD8A-446E-B26F-D803C12750D0}" presName="composite" presStyleCnt="0"/>
      <dgm:spPr/>
    </dgm:pt>
    <dgm:pt modelId="{0AD88B0A-C4E9-40F4-8E1E-5D1CB4A28F35}" type="pres">
      <dgm:prSet presAssocID="{08F2CC76-DD8A-446E-B26F-D803C12750D0}" presName="bentUpArrow1" presStyleLbl="alignImgPlace1" presStyleIdx="1" presStyleCnt="5"/>
      <dgm:spPr/>
    </dgm:pt>
    <dgm:pt modelId="{D1E85A7B-0C2A-48A8-BFC1-6B8421E08CCC}" type="pres">
      <dgm:prSet presAssocID="{08F2CC76-DD8A-446E-B26F-D803C12750D0}" presName="ParentText" presStyleLbl="node1" presStyleIdx="1" presStyleCnt="6" custScaleX="194248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9B8E178-41C9-4ED2-B33C-7D21BCBBF36F}" type="pres">
      <dgm:prSet presAssocID="{08F2CC76-DD8A-446E-B26F-D803C12750D0}" presName="ChildText" presStyleLbl="revTx" presStyleIdx="1" presStyleCnt="5">
        <dgm:presLayoutVars>
          <dgm:chMax val="0"/>
          <dgm:chPref val="0"/>
          <dgm:bulletEnabled val="1"/>
        </dgm:presLayoutVars>
      </dgm:prSet>
      <dgm:spPr/>
    </dgm:pt>
    <dgm:pt modelId="{A793D383-4F47-43BC-8A70-09EF020DD86E}" type="pres">
      <dgm:prSet presAssocID="{D9E311B1-F8D3-4BA2-9EB9-8A1354611477}" presName="sibTrans" presStyleCnt="0"/>
      <dgm:spPr/>
    </dgm:pt>
    <dgm:pt modelId="{A76A1E9E-C935-4782-856E-52341D5C2E6C}" type="pres">
      <dgm:prSet presAssocID="{5A8D047C-9C19-4602-8F60-755DD09181F2}" presName="composite" presStyleCnt="0"/>
      <dgm:spPr/>
    </dgm:pt>
    <dgm:pt modelId="{6FED1A8A-E954-47D8-891E-6EA261632D16}" type="pres">
      <dgm:prSet presAssocID="{5A8D047C-9C19-4602-8F60-755DD09181F2}" presName="bentUpArrow1" presStyleLbl="alignImgPlace1" presStyleIdx="2" presStyleCnt="5"/>
      <dgm:spPr/>
    </dgm:pt>
    <dgm:pt modelId="{2935641C-E87F-41B3-B842-043F28D7A2BD}" type="pres">
      <dgm:prSet presAssocID="{5A8D047C-9C19-4602-8F60-755DD09181F2}" presName="ParentText" presStyleLbl="node1" presStyleIdx="2" presStyleCnt="6" custScaleX="196303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577FB76-8FD6-4EBF-AF58-5DCB5C6529CC}" type="pres">
      <dgm:prSet presAssocID="{5A8D047C-9C19-4602-8F60-755DD09181F2}" presName="ChildText" presStyleLbl="revTx" presStyleIdx="2" presStyleCnt="5">
        <dgm:presLayoutVars>
          <dgm:chMax val="0"/>
          <dgm:chPref val="0"/>
          <dgm:bulletEnabled val="1"/>
        </dgm:presLayoutVars>
      </dgm:prSet>
      <dgm:spPr/>
    </dgm:pt>
    <dgm:pt modelId="{E2BA2FC5-ED2D-4B2A-8E1C-EB16EAD88D60}" type="pres">
      <dgm:prSet presAssocID="{5D61A0AC-AFD7-4315-AF0D-52513DC1D66A}" presName="sibTrans" presStyleCnt="0"/>
      <dgm:spPr/>
    </dgm:pt>
    <dgm:pt modelId="{06C0C4E2-4E73-4FD9-A0DD-15F26F8D9038}" type="pres">
      <dgm:prSet presAssocID="{4B3052DC-94B5-4F77-8C6E-4F595AAEA883}" presName="composite" presStyleCnt="0"/>
      <dgm:spPr/>
    </dgm:pt>
    <dgm:pt modelId="{A4130547-F864-4BB3-A6FA-26B2AA213075}" type="pres">
      <dgm:prSet presAssocID="{4B3052DC-94B5-4F77-8C6E-4F595AAEA883}" presName="bentUpArrow1" presStyleLbl="alignImgPlace1" presStyleIdx="3" presStyleCnt="5"/>
      <dgm:spPr/>
    </dgm:pt>
    <dgm:pt modelId="{AC47CE39-576D-46DF-ABE5-718C2983469A}" type="pres">
      <dgm:prSet presAssocID="{4B3052DC-94B5-4F77-8C6E-4F595AAEA883}" presName="ParentText" presStyleLbl="node1" presStyleIdx="3" presStyleCnt="6" custScaleX="149757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2E2EAD1-23BB-48A7-96F8-6B6192F3FAC9}" type="pres">
      <dgm:prSet presAssocID="{4B3052DC-94B5-4F77-8C6E-4F595AAEA883}" presName="ChildText" presStyleLbl="revTx" presStyleIdx="3" presStyleCnt="5">
        <dgm:presLayoutVars>
          <dgm:chMax val="0"/>
          <dgm:chPref val="0"/>
          <dgm:bulletEnabled val="1"/>
        </dgm:presLayoutVars>
      </dgm:prSet>
      <dgm:spPr/>
    </dgm:pt>
    <dgm:pt modelId="{1C01DA51-32BA-47A8-B602-8C2D0FEB836A}" type="pres">
      <dgm:prSet presAssocID="{A77F4320-A195-4F09-9C7C-80E072CD93C1}" presName="sibTrans" presStyleCnt="0"/>
      <dgm:spPr/>
    </dgm:pt>
    <dgm:pt modelId="{08C26970-6808-4EC2-9A11-A24B3D252ED0}" type="pres">
      <dgm:prSet presAssocID="{D9F59354-6963-4C19-8C9F-3B57CEFD864A}" presName="composite" presStyleCnt="0"/>
      <dgm:spPr/>
    </dgm:pt>
    <dgm:pt modelId="{4E590C55-6F4C-42B8-91DA-A09E033CB9CC}" type="pres">
      <dgm:prSet presAssocID="{D9F59354-6963-4C19-8C9F-3B57CEFD864A}" presName="bentUpArrow1" presStyleLbl="alignImgPlace1" presStyleIdx="4" presStyleCnt="5"/>
      <dgm:spPr/>
    </dgm:pt>
    <dgm:pt modelId="{D6E3B590-6A15-42C5-B5DF-3763D20A9185}" type="pres">
      <dgm:prSet presAssocID="{D9F59354-6963-4C19-8C9F-3B57CEFD864A}" presName="ParentText" presStyleLbl="node1" presStyleIdx="4" presStyleCnt="6" custScaleX="161737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FB3B660-A1AF-4490-95FF-01503BA50669}" type="pres">
      <dgm:prSet presAssocID="{D9F59354-6963-4C19-8C9F-3B57CEFD864A}" presName="ChildText" presStyleLbl="revTx" presStyleIdx="4" presStyleCnt="5">
        <dgm:presLayoutVars>
          <dgm:chMax val="0"/>
          <dgm:chPref val="0"/>
          <dgm:bulletEnabled val="1"/>
        </dgm:presLayoutVars>
      </dgm:prSet>
      <dgm:spPr/>
    </dgm:pt>
    <dgm:pt modelId="{E5AAD199-2D56-46B4-BDA3-F8C5C2120A18}" type="pres">
      <dgm:prSet presAssocID="{73A43DC3-3626-4035-9372-E85A20630975}" presName="sibTrans" presStyleCnt="0"/>
      <dgm:spPr/>
    </dgm:pt>
    <dgm:pt modelId="{3AD200CD-F6CC-43DC-B35B-DAC91B99A567}" type="pres">
      <dgm:prSet presAssocID="{3F46705F-0B0F-44C1-BD6C-29FC6C372450}" presName="composite" presStyleCnt="0"/>
      <dgm:spPr/>
    </dgm:pt>
    <dgm:pt modelId="{8DDF8AAB-134A-48CA-A5C6-B229C9B0C3A0}" type="pres">
      <dgm:prSet presAssocID="{3F46705F-0B0F-44C1-BD6C-29FC6C372450}" presName="ParentText" presStyleLbl="node1" presStyleIdx="5" presStyleCnt="6" custScaleX="139496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F4B6EF7-3EC7-4561-9588-7900E78B59CF}" type="presOf" srcId="{E6C00B4B-034A-4E41-A419-272E360C64FA}" destId="{1A924E4E-A272-4EE7-88C4-4D7F424FD2E2}" srcOrd="0" destOrd="0" presId="urn:microsoft.com/office/officeart/2005/8/layout/StepDownProcess"/>
    <dgm:cxn modelId="{D59DB9AA-8ABD-4E26-950B-A522919B9071}" type="presOf" srcId="{08F2CC76-DD8A-446E-B26F-D803C12750D0}" destId="{D1E85A7B-0C2A-48A8-BFC1-6B8421E08CCC}" srcOrd="0" destOrd="0" presId="urn:microsoft.com/office/officeart/2005/8/layout/StepDownProcess"/>
    <dgm:cxn modelId="{65AC463F-CDBD-4B5C-B4B8-9E3B3E22D0E2}" srcId="{4DD2BBA2-82B4-40DD-883B-00509E131934}" destId="{4B3052DC-94B5-4F77-8C6E-4F595AAEA883}" srcOrd="3" destOrd="0" parTransId="{A0597183-0001-4566-B595-F9CC67A62283}" sibTransId="{A77F4320-A195-4F09-9C7C-80E072CD93C1}"/>
    <dgm:cxn modelId="{7716B2A3-E3A5-45C7-B221-52ABADC81BB4}" type="presOf" srcId="{4B3052DC-94B5-4F77-8C6E-4F595AAEA883}" destId="{AC47CE39-576D-46DF-ABE5-718C2983469A}" srcOrd="0" destOrd="0" presId="urn:microsoft.com/office/officeart/2005/8/layout/StepDownProcess"/>
    <dgm:cxn modelId="{6ECEFC99-D950-4132-A802-D943BB8DD4C8}" type="presOf" srcId="{4DD2BBA2-82B4-40DD-883B-00509E131934}" destId="{1FADCF7F-3134-45BA-82ED-C4D2A8DE97EC}" srcOrd="0" destOrd="0" presId="urn:microsoft.com/office/officeart/2005/8/layout/StepDownProcess"/>
    <dgm:cxn modelId="{474A1DE2-3C3D-4A02-B2F9-95289EA1E1C9}" type="presOf" srcId="{3F46705F-0B0F-44C1-BD6C-29FC6C372450}" destId="{8DDF8AAB-134A-48CA-A5C6-B229C9B0C3A0}" srcOrd="0" destOrd="0" presId="urn:microsoft.com/office/officeart/2005/8/layout/StepDownProcess"/>
    <dgm:cxn modelId="{259904E9-267C-4AFC-9DE8-1257DA887572}" srcId="{4DD2BBA2-82B4-40DD-883B-00509E131934}" destId="{D9F59354-6963-4C19-8C9F-3B57CEFD864A}" srcOrd="4" destOrd="0" parTransId="{FF66A1A2-F42E-4F69-AA44-223ADF4BF554}" sibTransId="{73A43DC3-3626-4035-9372-E85A20630975}"/>
    <dgm:cxn modelId="{284A1E18-376D-4D34-9E4E-86CD269AA365}" srcId="{4DD2BBA2-82B4-40DD-883B-00509E131934}" destId="{5A8D047C-9C19-4602-8F60-755DD09181F2}" srcOrd="2" destOrd="0" parTransId="{32EE4F8C-407F-471A-98A7-873714DCE139}" sibTransId="{5D61A0AC-AFD7-4315-AF0D-52513DC1D66A}"/>
    <dgm:cxn modelId="{E1C5AC89-73BA-4CB0-8351-D58DF8A61F16}" type="presOf" srcId="{5A8D047C-9C19-4602-8F60-755DD09181F2}" destId="{2935641C-E87F-41B3-B842-043F28D7A2BD}" srcOrd="0" destOrd="0" presId="urn:microsoft.com/office/officeart/2005/8/layout/StepDownProcess"/>
    <dgm:cxn modelId="{09543584-4F7F-4AFB-9D86-E6C83A7A6DC4}" srcId="{4DD2BBA2-82B4-40DD-883B-00509E131934}" destId="{3F46705F-0B0F-44C1-BD6C-29FC6C372450}" srcOrd="5" destOrd="0" parTransId="{7FB2A788-E25D-4543-ACE5-DAD920EA001C}" sibTransId="{7D14E5E9-B6A5-459F-BBA2-1F411AC05084}"/>
    <dgm:cxn modelId="{E3CD445E-5B5E-4BDC-AC77-9E5C34D45F73}" srcId="{4DD2BBA2-82B4-40DD-883B-00509E131934}" destId="{E6C00B4B-034A-4E41-A419-272E360C64FA}" srcOrd="0" destOrd="0" parTransId="{A729683B-2838-400C-B00C-93893678EBA4}" sibTransId="{1CB42AA6-87E2-421E-91FD-AAFEBF0ABBEC}"/>
    <dgm:cxn modelId="{D019CFD2-9253-4C77-B62B-8A7B02994774}" srcId="{4DD2BBA2-82B4-40DD-883B-00509E131934}" destId="{08F2CC76-DD8A-446E-B26F-D803C12750D0}" srcOrd="1" destOrd="0" parTransId="{DD5EAE21-A9E0-4A2F-B281-F7C217E271A2}" sibTransId="{D9E311B1-F8D3-4BA2-9EB9-8A1354611477}"/>
    <dgm:cxn modelId="{383717E6-4F8F-4A6E-B75A-34148D51D35E}" type="presOf" srcId="{D9F59354-6963-4C19-8C9F-3B57CEFD864A}" destId="{D6E3B590-6A15-42C5-B5DF-3763D20A9185}" srcOrd="0" destOrd="0" presId="urn:microsoft.com/office/officeart/2005/8/layout/StepDownProcess"/>
    <dgm:cxn modelId="{0FDAA127-C3FF-4A32-97ED-7D3E93CF00B1}" type="presParOf" srcId="{1FADCF7F-3134-45BA-82ED-C4D2A8DE97EC}" destId="{C0D33893-F7CA-484E-8E2D-0C466409FFE2}" srcOrd="0" destOrd="0" presId="urn:microsoft.com/office/officeart/2005/8/layout/StepDownProcess"/>
    <dgm:cxn modelId="{6B22FF73-C039-4C7F-933E-70BB6C7AAE90}" type="presParOf" srcId="{C0D33893-F7CA-484E-8E2D-0C466409FFE2}" destId="{85341A54-5211-4A15-A163-B215EC431A37}" srcOrd="0" destOrd="0" presId="urn:microsoft.com/office/officeart/2005/8/layout/StepDownProcess"/>
    <dgm:cxn modelId="{C4DB3373-EC7B-4B4B-8712-82E83BC35B8E}" type="presParOf" srcId="{C0D33893-F7CA-484E-8E2D-0C466409FFE2}" destId="{1A924E4E-A272-4EE7-88C4-4D7F424FD2E2}" srcOrd="1" destOrd="0" presId="urn:microsoft.com/office/officeart/2005/8/layout/StepDownProcess"/>
    <dgm:cxn modelId="{7015703B-2910-49F3-9E66-47DBB67D2FC3}" type="presParOf" srcId="{C0D33893-F7CA-484E-8E2D-0C466409FFE2}" destId="{C065A083-0635-4568-BAA8-41A7E55995CE}" srcOrd="2" destOrd="0" presId="urn:microsoft.com/office/officeart/2005/8/layout/StepDownProcess"/>
    <dgm:cxn modelId="{2DDE85B2-D73C-4ED7-ADD8-0324B38482A8}" type="presParOf" srcId="{1FADCF7F-3134-45BA-82ED-C4D2A8DE97EC}" destId="{2D205293-AEB9-4A95-8AD2-E507C0D298AB}" srcOrd="1" destOrd="0" presId="urn:microsoft.com/office/officeart/2005/8/layout/StepDownProcess"/>
    <dgm:cxn modelId="{3E5CAB5A-FED1-48B8-93E1-27A814871D17}" type="presParOf" srcId="{1FADCF7F-3134-45BA-82ED-C4D2A8DE97EC}" destId="{00D38C65-1185-41A7-8450-A81AAE14A493}" srcOrd="2" destOrd="0" presId="urn:microsoft.com/office/officeart/2005/8/layout/StepDownProcess"/>
    <dgm:cxn modelId="{4C949C65-DBDE-4182-BAA9-04947BA24825}" type="presParOf" srcId="{00D38C65-1185-41A7-8450-A81AAE14A493}" destId="{0AD88B0A-C4E9-40F4-8E1E-5D1CB4A28F35}" srcOrd="0" destOrd="0" presId="urn:microsoft.com/office/officeart/2005/8/layout/StepDownProcess"/>
    <dgm:cxn modelId="{4ED4AB48-3B97-487F-B7EC-6D1E9AE0DB3F}" type="presParOf" srcId="{00D38C65-1185-41A7-8450-A81AAE14A493}" destId="{D1E85A7B-0C2A-48A8-BFC1-6B8421E08CCC}" srcOrd="1" destOrd="0" presId="urn:microsoft.com/office/officeart/2005/8/layout/StepDownProcess"/>
    <dgm:cxn modelId="{D834DF85-2A8C-4657-B8D3-510F7D0B8733}" type="presParOf" srcId="{00D38C65-1185-41A7-8450-A81AAE14A493}" destId="{A9B8E178-41C9-4ED2-B33C-7D21BCBBF36F}" srcOrd="2" destOrd="0" presId="urn:microsoft.com/office/officeart/2005/8/layout/StepDownProcess"/>
    <dgm:cxn modelId="{B6C39742-EDA3-4580-8EA7-A54546AA90B9}" type="presParOf" srcId="{1FADCF7F-3134-45BA-82ED-C4D2A8DE97EC}" destId="{A793D383-4F47-43BC-8A70-09EF020DD86E}" srcOrd="3" destOrd="0" presId="urn:microsoft.com/office/officeart/2005/8/layout/StepDownProcess"/>
    <dgm:cxn modelId="{8665525A-DC42-4C4E-A97A-E58208172847}" type="presParOf" srcId="{1FADCF7F-3134-45BA-82ED-C4D2A8DE97EC}" destId="{A76A1E9E-C935-4782-856E-52341D5C2E6C}" srcOrd="4" destOrd="0" presId="urn:microsoft.com/office/officeart/2005/8/layout/StepDownProcess"/>
    <dgm:cxn modelId="{293F2B0F-3D8F-4CC4-B451-230A9813C4F9}" type="presParOf" srcId="{A76A1E9E-C935-4782-856E-52341D5C2E6C}" destId="{6FED1A8A-E954-47D8-891E-6EA261632D16}" srcOrd="0" destOrd="0" presId="urn:microsoft.com/office/officeart/2005/8/layout/StepDownProcess"/>
    <dgm:cxn modelId="{BBCA6872-171F-4175-9D68-D54D87F67F54}" type="presParOf" srcId="{A76A1E9E-C935-4782-856E-52341D5C2E6C}" destId="{2935641C-E87F-41B3-B842-043F28D7A2BD}" srcOrd="1" destOrd="0" presId="urn:microsoft.com/office/officeart/2005/8/layout/StepDownProcess"/>
    <dgm:cxn modelId="{AF76BEF8-5B66-4725-8219-5E9E8836E641}" type="presParOf" srcId="{A76A1E9E-C935-4782-856E-52341D5C2E6C}" destId="{B577FB76-8FD6-4EBF-AF58-5DCB5C6529CC}" srcOrd="2" destOrd="0" presId="urn:microsoft.com/office/officeart/2005/8/layout/StepDownProcess"/>
    <dgm:cxn modelId="{9A8E1343-09E7-4CE6-B015-596A75001077}" type="presParOf" srcId="{1FADCF7F-3134-45BA-82ED-C4D2A8DE97EC}" destId="{E2BA2FC5-ED2D-4B2A-8E1C-EB16EAD88D60}" srcOrd="5" destOrd="0" presId="urn:microsoft.com/office/officeart/2005/8/layout/StepDownProcess"/>
    <dgm:cxn modelId="{B6313FA0-D1A7-4A65-A524-8B855B36254B}" type="presParOf" srcId="{1FADCF7F-3134-45BA-82ED-C4D2A8DE97EC}" destId="{06C0C4E2-4E73-4FD9-A0DD-15F26F8D9038}" srcOrd="6" destOrd="0" presId="urn:microsoft.com/office/officeart/2005/8/layout/StepDownProcess"/>
    <dgm:cxn modelId="{57B51C13-4E22-4E00-939F-41DDB75E9677}" type="presParOf" srcId="{06C0C4E2-4E73-4FD9-A0DD-15F26F8D9038}" destId="{A4130547-F864-4BB3-A6FA-26B2AA213075}" srcOrd="0" destOrd="0" presId="urn:microsoft.com/office/officeart/2005/8/layout/StepDownProcess"/>
    <dgm:cxn modelId="{38AAF231-B61A-4EFB-979E-77CE69858432}" type="presParOf" srcId="{06C0C4E2-4E73-4FD9-A0DD-15F26F8D9038}" destId="{AC47CE39-576D-46DF-ABE5-718C2983469A}" srcOrd="1" destOrd="0" presId="urn:microsoft.com/office/officeart/2005/8/layout/StepDownProcess"/>
    <dgm:cxn modelId="{5797C0D4-8DC5-4463-ACBF-13FC9112D529}" type="presParOf" srcId="{06C0C4E2-4E73-4FD9-A0DD-15F26F8D9038}" destId="{32E2EAD1-23BB-48A7-96F8-6B6192F3FAC9}" srcOrd="2" destOrd="0" presId="urn:microsoft.com/office/officeart/2005/8/layout/StepDownProcess"/>
    <dgm:cxn modelId="{9B681BE9-F5D0-4413-BE26-7C38071F7870}" type="presParOf" srcId="{1FADCF7F-3134-45BA-82ED-C4D2A8DE97EC}" destId="{1C01DA51-32BA-47A8-B602-8C2D0FEB836A}" srcOrd="7" destOrd="0" presId="urn:microsoft.com/office/officeart/2005/8/layout/StepDownProcess"/>
    <dgm:cxn modelId="{5E5E1881-00F8-411D-9849-8D7DD41490A5}" type="presParOf" srcId="{1FADCF7F-3134-45BA-82ED-C4D2A8DE97EC}" destId="{08C26970-6808-4EC2-9A11-A24B3D252ED0}" srcOrd="8" destOrd="0" presId="urn:microsoft.com/office/officeart/2005/8/layout/StepDownProcess"/>
    <dgm:cxn modelId="{461B0384-F602-446C-803D-E49FBF702EC7}" type="presParOf" srcId="{08C26970-6808-4EC2-9A11-A24B3D252ED0}" destId="{4E590C55-6F4C-42B8-91DA-A09E033CB9CC}" srcOrd="0" destOrd="0" presId="urn:microsoft.com/office/officeart/2005/8/layout/StepDownProcess"/>
    <dgm:cxn modelId="{969C9729-0DE1-4A77-A688-EAD55715D749}" type="presParOf" srcId="{08C26970-6808-4EC2-9A11-A24B3D252ED0}" destId="{D6E3B590-6A15-42C5-B5DF-3763D20A9185}" srcOrd="1" destOrd="0" presId="urn:microsoft.com/office/officeart/2005/8/layout/StepDownProcess"/>
    <dgm:cxn modelId="{82952793-147F-458E-A6F2-9CC812CD408D}" type="presParOf" srcId="{08C26970-6808-4EC2-9A11-A24B3D252ED0}" destId="{4FB3B660-A1AF-4490-95FF-01503BA50669}" srcOrd="2" destOrd="0" presId="urn:microsoft.com/office/officeart/2005/8/layout/StepDownProcess"/>
    <dgm:cxn modelId="{FDACEACC-2CAD-4DF3-A0F8-77352ADBECF2}" type="presParOf" srcId="{1FADCF7F-3134-45BA-82ED-C4D2A8DE97EC}" destId="{E5AAD199-2D56-46B4-BDA3-F8C5C2120A18}" srcOrd="9" destOrd="0" presId="urn:microsoft.com/office/officeart/2005/8/layout/StepDownProcess"/>
    <dgm:cxn modelId="{4A608F8D-3274-47A0-A069-14CFE94523A6}" type="presParOf" srcId="{1FADCF7F-3134-45BA-82ED-C4D2A8DE97EC}" destId="{3AD200CD-F6CC-43DC-B35B-DAC91B99A567}" srcOrd="10" destOrd="0" presId="urn:microsoft.com/office/officeart/2005/8/layout/StepDownProcess"/>
    <dgm:cxn modelId="{1CE9111B-AB35-4DE0-9E55-7D6CC0213A32}" type="presParOf" srcId="{3AD200CD-F6CC-43DC-B35B-DAC91B99A567}" destId="{8DDF8AAB-134A-48CA-A5C6-B229C9B0C3A0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222B44-2634-4E5E-A76B-2E079FF7BC22}">
      <dsp:nvSpPr>
        <dsp:cNvPr id="0" name=""/>
        <dsp:cNvSpPr/>
      </dsp:nvSpPr>
      <dsp:spPr>
        <a:xfrm>
          <a:off x="2501589" y="1266"/>
          <a:ext cx="1384920" cy="138492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Measuring temperature and humidity</a:t>
          </a:r>
          <a:endParaRPr lang="en-US" sz="1200" kern="1200" dirty="0"/>
        </a:p>
      </dsp:txBody>
      <dsp:txXfrm>
        <a:off x="2704406" y="204083"/>
        <a:ext cx="979286" cy="979286"/>
      </dsp:txXfrm>
    </dsp:sp>
    <dsp:sp modelId="{46DCFFE8-529A-48AC-AEF6-5E7A474B4707}">
      <dsp:nvSpPr>
        <dsp:cNvPr id="0" name=""/>
        <dsp:cNvSpPr/>
      </dsp:nvSpPr>
      <dsp:spPr>
        <a:xfrm rot="2160000">
          <a:off x="3842897" y="1065415"/>
          <a:ext cx="368811" cy="46741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/>
        </a:p>
      </dsp:txBody>
      <dsp:txXfrm>
        <a:off x="3853462" y="1126380"/>
        <a:ext cx="258168" cy="280446"/>
      </dsp:txXfrm>
    </dsp:sp>
    <dsp:sp modelId="{70DCB59A-6751-42AD-93DD-8C1BBF7A3185}">
      <dsp:nvSpPr>
        <dsp:cNvPr id="0" name=""/>
        <dsp:cNvSpPr/>
      </dsp:nvSpPr>
      <dsp:spPr>
        <a:xfrm>
          <a:off x="4184985" y="1224325"/>
          <a:ext cx="1384920" cy="138492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Measuring soil moisture </a:t>
          </a:r>
        </a:p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kern="1200" dirty="0"/>
        </a:p>
      </dsp:txBody>
      <dsp:txXfrm>
        <a:off x="4387802" y="1427142"/>
        <a:ext cx="979286" cy="979286"/>
      </dsp:txXfrm>
    </dsp:sp>
    <dsp:sp modelId="{C86FB503-1F91-4A4F-BBB2-684B3ED270A6}">
      <dsp:nvSpPr>
        <dsp:cNvPr id="0" name=""/>
        <dsp:cNvSpPr/>
      </dsp:nvSpPr>
      <dsp:spPr>
        <a:xfrm rot="6480000">
          <a:off x="4374765" y="2662627"/>
          <a:ext cx="368811" cy="46741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/>
        </a:p>
      </dsp:txBody>
      <dsp:txXfrm rot="10800000">
        <a:off x="4447182" y="2703495"/>
        <a:ext cx="258168" cy="280446"/>
      </dsp:txXfrm>
    </dsp:sp>
    <dsp:sp modelId="{8927439F-D36C-4623-AF47-0FC95172C1B0}">
      <dsp:nvSpPr>
        <dsp:cNvPr id="0" name=""/>
        <dsp:cNvSpPr/>
      </dsp:nvSpPr>
      <dsp:spPr>
        <a:xfrm>
          <a:off x="3541985" y="3203275"/>
          <a:ext cx="1384920" cy="138492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Measuring water level in the tank </a:t>
          </a:r>
          <a:endParaRPr lang="ar-JO" sz="1200" kern="1200" dirty="0" smtClean="0"/>
        </a:p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kern="1200" dirty="0"/>
        </a:p>
      </dsp:txBody>
      <dsp:txXfrm>
        <a:off x="3744802" y="3406092"/>
        <a:ext cx="979286" cy="979286"/>
      </dsp:txXfrm>
    </dsp:sp>
    <dsp:sp modelId="{CB98260B-613E-4194-8149-F3CCC1C4B8C1}">
      <dsp:nvSpPr>
        <dsp:cNvPr id="0" name=""/>
        <dsp:cNvSpPr/>
      </dsp:nvSpPr>
      <dsp:spPr>
        <a:xfrm rot="10800000">
          <a:off x="3020082" y="3662030"/>
          <a:ext cx="368811" cy="46741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/>
        </a:p>
      </dsp:txBody>
      <dsp:txXfrm rot="10800000">
        <a:off x="3130725" y="3755512"/>
        <a:ext cx="258168" cy="280446"/>
      </dsp:txXfrm>
    </dsp:sp>
    <dsp:sp modelId="{69BDB8AE-577D-4AEF-821C-5C098981A79D}">
      <dsp:nvSpPr>
        <dsp:cNvPr id="0" name=""/>
        <dsp:cNvSpPr/>
      </dsp:nvSpPr>
      <dsp:spPr>
        <a:xfrm>
          <a:off x="1461194" y="3203275"/>
          <a:ext cx="1384920" cy="138492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Automatic or manual pump control</a:t>
          </a:r>
          <a:endParaRPr lang="en-US" sz="1200" kern="1200" dirty="0"/>
        </a:p>
      </dsp:txBody>
      <dsp:txXfrm>
        <a:off x="1664011" y="3406092"/>
        <a:ext cx="979286" cy="979286"/>
      </dsp:txXfrm>
    </dsp:sp>
    <dsp:sp modelId="{07E36254-042B-4930-8D1F-FFA2AA8E0C7A}">
      <dsp:nvSpPr>
        <dsp:cNvPr id="0" name=""/>
        <dsp:cNvSpPr/>
      </dsp:nvSpPr>
      <dsp:spPr>
        <a:xfrm rot="15120000">
          <a:off x="1650973" y="2682482"/>
          <a:ext cx="368811" cy="46741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/>
        </a:p>
      </dsp:txBody>
      <dsp:txXfrm rot="10800000">
        <a:off x="1723390" y="2828578"/>
        <a:ext cx="258168" cy="280446"/>
      </dsp:txXfrm>
    </dsp:sp>
    <dsp:sp modelId="{D6038C2F-B91E-4DC5-9FA2-E537DA6B8A20}">
      <dsp:nvSpPr>
        <dsp:cNvPr id="0" name=""/>
        <dsp:cNvSpPr/>
      </dsp:nvSpPr>
      <dsp:spPr>
        <a:xfrm>
          <a:off x="818194" y="1224325"/>
          <a:ext cx="1384920" cy="138492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Sending and receiving commands via MQTT</a:t>
          </a:r>
          <a:endParaRPr lang="en-US" sz="1200" kern="1200" dirty="0"/>
        </a:p>
      </dsp:txBody>
      <dsp:txXfrm>
        <a:off x="1021011" y="1427142"/>
        <a:ext cx="979286" cy="979286"/>
      </dsp:txXfrm>
    </dsp:sp>
    <dsp:sp modelId="{08686FB4-0676-48FF-9DEE-F1F5009C55D8}">
      <dsp:nvSpPr>
        <dsp:cNvPr id="0" name=""/>
        <dsp:cNvSpPr/>
      </dsp:nvSpPr>
      <dsp:spPr>
        <a:xfrm rot="19440000">
          <a:off x="2159501" y="1077685"/>
          <a:ext cx="368811" cy="46741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/>
        </a:p>
      </dsp:txBody>
      <dsp:txXfrm>
        <a:off x="2170066" y="1203684"/>
        <a:ext cx="258168" cy="28044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341A54-5211-4A15-A163-B215EC431A37}">
      <dsp:nvSpPr>
        <dsp:cNvPr id="0" name=""/>
        <dsp:cNvSpPr/>
      </dsp:nvSpPr>
      <dsp:spPr>
        <a:xfrm rot="5400000">
          <a:off x="466806" y="587369"/>
          <a:ext cx="505593" cy="575600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A924E4E-A272-4EE7-88C4-4D7F424FD2E2}">
      <dsp:nvSpPr>
        <dsp:cNvPr id="0" name=""/>
        <dsp:cNvSpPr/>
      </dsp:nvSpPr>
      <dsp:spPr>
        <a:xfrm>
          <a:off x="247695" y="0"/>
          <a:ext cx="1074787" cy="595757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ESP8266  </a:t>
          </a:r>
          <a:br>
            <a:rPr lang="en-US" sz="1100" kern="1200" dirty="0" smtClean="0"/>
          </a:br>
          <a:endParaRPr lang="en-US" sz="1100" kern="1200" dirty="0"/>
        </a:p>
      </dsp:txBody>
      <dsp:txXfrm>
        <a:off x="276783" y="29088"/>
        <a:ext cx="1016611" cy="537581"/>
      </dsp:txXfrm>
    </dsp:sp>
    <dsp:sp modelId="{C065A083-0635-4568-BAA8-41A7E55995CE}">
      <dsp:nvSpPr>
        <dsp:cNvPr id="0" name=""/>
        <dsp:cNvSpPr/>
      </dsp:nvSpPr>
      <dsp:spPr>
        <a:xfrm>
          <a:off x="1183976" y="83727"/>
          <a:ext cx="619024" cy="4815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AD88B0A-C4E9-40F4-8E1E-5D1CB4A28F35}">
      <dsp:nvSpPr>
        <dsp:cNvPr id="0" name=""/>
        <dsp:cNvSpPr/>
      </dsp:nvSpPr>
      <dsp:spPr>
        <a:xfrm rot="5400000">
          <a:off x="1515405" y="1256601"/>
          <a:ext cx="505593" cy="575600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1E85A7B-0C2A-48A8-BFC1-6B8421E08CCC}">
      <dsp:nvSpPr>
        <dsp:cNvPr id="0" name=""/>
        <dsp:cNvSpPr/>
      </dsp:nvSpPr>
      <dsp:spPr>
        <a:xfrm>
          <a:off x="980371" y="696141"/>
          <a:ext cx="1653286" cy="595757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16x2 I2C LCD display for readings</a:t>
          </a:r>
          <a:endParaRPr lang="en-US" sz="1200" kern="1200" dirty="0"/>
        </a:p>
      </dsp:txBody>
      <dsp:txXfrm>
        <a:off x="1009459" y="725229"/>
        <a:ext cx="1595110" cy="537581"/>
      </dsp:txXfrm>
    </dsp:sp>
    <dsp:sp modelId="{A9B8E178-41C9-4ED2-B33C-7D21BCBBF36F}">
      <dsp:nvSpPr>
        <dsp:cNvPr id="0" name=""/>
        <dsp:cNvSpPr/>
      </dsp:nvSpPr>
      <dsp:spPr>
        <a:xfrm>
          <a:off x="2232576" y="752960"/>
          <a:ext cx="619024" cy="4815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FED1A8A-E954-47D8-891E-6EA261632D16}">
      <dsp:nvSpPr>
        <dsp:cNvPr id="0" name=""/>
        <dsp:cNvSpPr/>
      </dsp:nvSpPr>
      <dsp:spPr>
        <a:xfrm rot="5400000">
          <a:off x="2283501" y="1925833"/>
          <a:ext cx="505593" cy="575600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935641C-E87F-41B3-B842-043F28D7A2BD}">
      <dsp:nvSpPr>
        <dsp:cNvPr id="0" name=""/>
        <dsp:cNvSpPr/>
      </dsp:nvSpPr>
      <dsp:spPr>
        <a:xfrm>
          <a:off x="1739722" y="1365373"/>
          <a:ext cx="1670777" cy="595757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Ultrasonic HC-SR04  to measure water level in the tank</a:t>
          </a:r>
          <a:endParaRPr lang="en-US" sz="1200" kern="1200" dirty="0"/>
        </a:p>
      </dsp:txBody>
      <dsp:txXfrm>
        <a:off x="1768810" y="1394461"/>
        <a:ext cx="1612601" cy="537581"/>
      </dsp:txXfrm>
    </dsp:sp>
    <dsp:sp modelId="{B577FB76-8FD6-4EBF-AF58-5DCB5C6529CC}">
      <dsp:nvSpPr>
        <dsp:cNvPr id="0" name=""/>
        <dsp:cNvSpPr/>
      </dsp:nvSpPr>
      <dsp:spPr>
        <a:xfrm>
          <a:off x="3000671" y="1422192"/>
          <a:ext cx="619024" cy="4815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4130547-F864-4BB3-A6FA-26B2AA213075}">
      <dsp:nvSpPr>
        <dsp:cNvPr id="0" name=""/>
        <dsp:cNvSpPr/>
      </dsp:nvSpPr>
      <dsp:spPr>
        <a:xfrm rot="5400000">
          <a:off x="2844770" y="2595066"/>
          <a:ext cx="505593" cy="575600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C47CE39-576D-46DF-ABE5-718C2983469A}">
      <dsp:nvSpPr>
        <dsp:cNvPr id="0" name=""/>
        <dsp:cNvSpPr/>
      </dsp:nvSpPr>
      <dsp:spPr>
        <a:xfrm>
          <a:off x="2499072" y="2034605"/>
          <a:ext cx="1274614" cy="595757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Relay for pump control</a:t>
          </a:r>
          <a:endParaRPr lang="en-US" sz="1200" kern="1200" dirty="0"/>
        </a:p>
      </dsp:txBody>
      <dsp:txXfrm>
        <a:off x="2528160" y="2063693"/>
        <a:ext cx="1216438" cy="537581"/>
      </dsp:txXfrm>
    </dsp:sp>
    <dsp:sp modelId="{32E2EAD1-23BB-48A7-96F8-6B6192F3FAC9}">
      <dsp:nvSpPr>
        <dsp:cNvPr id="0" name=""/>
        <dsp:cNvSpPr/>
      </dsp:nvSpPr>
      <dsp:spPr>
        <a:xfrm>
          <a:off x="3561940" y="2091424"/>
          <a:ext cx="619024" cy="4815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E590C55-6F4C-42B8-91DA-A09E033CB9CC}">
      <dsp:nvSpPr>
        <dsp:cNvPr id="0" name=""/>
        <dsp:cNvSpPr/>
      </dsp:nvSpPr>
      <dsp:spPr>
        <a:xfrm rot="5400000">
          <a:off x="3655102" y="3264298"/>
          <a:ext cx="505593" cy="575600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6E3B590-6A15-42C5-B5DF-3763D20A9185}">
      <dsp:nvSpPr>
        <dsp:cNvPr id="0" name=""/>
        <dsp:cNvSpPr/>
      </dsp:nvSpPr>
      <dsp:spPr>
        <a:xfrm>
          <a:off x="3258422" y="2703838"/>
          <a:ext cx="1376578" cy="595757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DHT11 for air temperature and humidity</a:t>
          </a:r>
          <a:endParaRPr lang="en-US" sz="1200" kern="1200" dirty="0"/>
        </a:p>
      </dsp:txBody>
      <dsp:txXfrm>
        <a:off x="3287510" y="2732926"/>
        <a:ext cx="1318402" cy="537581"/>
      </dsp:txXfrm>
    </dsp:sp>
    <dsp:sp modelId="{4FB3B660-A1AF-4490-95FF-01503BA50669}">
      <dsp:nvSpPr>
        <dsp:cNvPr id="0" name=""/>
        <dsp:cNvSpPr/>
      </dsp:nvSpPr>
      <dsp:spPr>
        <a:xfrm>
          <a:off x="4372272" y="2760657"/>
          <a:ext cx="619024" cy="4815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DDF8AAB-134A-48CA-A5C6-B229C9B0C3A0}">
      <dsp:nvSpPr>
        <dsp:cNvPr id="0" name=""/>
        <dsp:cNvSpPr/>
      </dsp:nvSpPr>
      <dsp:spPr>
        <a:xfrm>
          <a:off x="4017772" y="3373070"/>
          <a:ext cx="1187280" cy="595757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 err="1" smtClean="0"/>
            <a:t>Soil</a:t>
          </a:r>
          <a:r>
            <a:rPr lang="fr-FR" sz="1200" kern="1200" dirty="0" smtClean="0"/>
            <a:t> </a:t>
          </a:r>
          <a:r>
            <a:rPr lang="fr-FR" sz="1200" kern="1200" dirty="0" err="1" smtClean="0"/>
            <a:t>Moisture</a:t>
          </a:r>
          <a:r>
            <a:rPr lang="en-US" sz="1200" kern="1200" dirty="0" smtClean="0"/>
            <a:t>  </a:t>
          </a:r>
          <a:r>
            <a:rPr lang="en-US" sz="1200" kern="1200" dirty="0" err="1" smtClean="0"/>
            <a:t>sensior</a:t>
          </a:r>
          <a:endParaRPr lang="fr-FR" sz="1200" kern="1200" dirty="0"/>
        </a:p>
      </dsp:txBody>
      <dsp:txXfrm>
        <a:off x="4046860" y="3402158"/>
        <a:ext cx="1129104" cy="53758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xmlns="" id="{08F4EA64-D5E8-4450-BC30-7DFC4EBD38F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66641F71-C740-4CC1-840C-5FB23C8519F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D963B1-226B-4B24-8975-7DD28730789D}" type="datetimeFigureOut">
              <a:rPr lang="en-US" smtClean="0"/>
              <a:t>6/2/2025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C1BCE577-AAC9-4588-9221-506DA251D45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B49921CD-9C42-44C5-B535-5F5FA40227C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FA9CF0-FE85-40E5-A3E4-9D8D4A205BC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96780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C0BE83-1F76-412F-817F-6B87541A62B7}" type="datetimeFigureOut">
              <a:rPr lang="en-US" smtClean="0"/>
              <a:t>6/2/2025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B54AA9-D1C5-4A71-8BC1-393246244DD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12099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54AA9-D1C5-4A71-8BC1-393246244DDE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0098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54AA9-D1C5-4A71-8BC1-393246244DDE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02546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54AA9-D1C5-4A71-8BC1-393246244DDE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8896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bmp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bmp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/>
            <a:tile tx="-31750" ty="-120650" sx="100000" sy="100000" flip="xy" algn="tl"/>
          </a:blipFill>
          <a:ln w="19050" cmpd="sng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tx1"/>
          </a:solidFill>
          <a:ln w="635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>
            <a:outerShdw blurRad="63500" algn="ctr" rotWithShape="0">
              <a:prstClr val="black">
                <a:alpha val="40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solidFill>
            <a:schemeClr val="bg2"/>
          </a:solidFill>
          <a:ln w="9525" cap="sq" cmpd="sng" algn="ctr">
            <a:noFill/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4" name="Group 3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61708" y="2091263"/>
            <a:ext cx="9068586" cy="2590800"/>
          </a:xfrm>
        </p:spPr>
        <p:txBody>
          <a:bodyPr tIns="45720" bIns="45720" anchor="ctr">
            <a:noAutofit/>
          </a:bodyPr>
          <a:lstStyle>
            <a:lvl1pPr algn="ctr">
              <a:lnSpc>
                <a:spcPct val="83000"/>
              </a:lnSpc>
              <a:defRPr lang="en-US" sz="7200" b="0" kern="1200" cap="all" spc="-100" baseline="0" dirty="0">
                <a:solidFill>
                  <a:schemeClr val="tx1"/>
                </a:solidFill>
                <a:effectLst>
                  <a:outerShdw blurRad="38100" dist="127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n-ea"/>
                <a:cs typeface="+mn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62100" y="4682062"/>
            <a:ext cx="9070848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600" spc="8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5"/>
            <a:ext cx="1554480" cy="527213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03FCE02C-6EC6-4E09-BC2C-9FDED4DE236E}" type="datetimeFigureOut">
              <a:rPr lang="en-US" dirty="0"/>
              <a:t>6/2/2025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453896" y="5212080"/>
            <a:ext cx="5905500" cy="228600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19" y="5212080"/>
            <a:ext cx="2111881" cy="2286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B075A7A-4A9A-410F-B848-AB998ACC9419}" type="datetimeFigureOut">
              <a:rPr lang="en-US" dirty="0"/>
              <a:pPr/>
              <a:t>6/2/2025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A5F3E88-2D66-4D17-B0FA-EA13CB20B2FF}" type="datetimeFigureOut">
              <a:rPr lang="en-US" dirty="0"/>
              <a:pPr/>
              <a:t>6/2/2025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1800"/>
            </a:lvl1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D8F36E1-9596-4E98-8786-4A17C5D29C65}" type="datetimeFigureOut">
              <a:rPr lang="en-US" dirty="0"/>
              <a:pPr/>
              <a:t>6/2/2025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0000"/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rcRect/>
            <a:tile tx="-31750" ty="-120650" sx="100000" sy="100000" flip="xy" algn="tl"/>
          </a:blipFill>
          <a:ln w="19050" cmpd="sng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tx1"/>
          </a:solidFill>
          <a:ln w="635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>
            <a:outerShdw blurRad="63500" algn="ctr" rotWithShape="0">
              <a:prstClr val="black">
                <a:alpha val="40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solidFill>
            <a:schemeClr val="bg2"/>
          </a:solidFill>
          <a:ln w="9525" cap="sq" cmpd="sng" algn="ctr">
            <a:noFill/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31" name="Group 30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3623" y="2094309"/>
            <a:ext cx="9070848" cy="2587752"/>
          </a:xfrm>
        </p:spPr>
        <p:txBody>
          <a:bodyPr anchor="ctr">
            <a:noAutofit/>
          </a:bodyPr>
          <a:lstStyle>
            <a:lvl1pPr algn="ctr">
              <a:lnSpc>
                <a:spcPct val="83000"/>
              </a:lnSpc>
              <a:defRPr lang="en-US" sz="7200" b="0" kern="1200" cap="all" spc="-100" baseline="0" dirty="0">
                <a:solidFill>
                  <a:schemeClr val="tx1"/>
                </a:solidFill>
                <a:effectLst>
                  <a:outerShdw blurRad="38100" dist="127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n-ea"/>
                <a:cs typeface="+mn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63624" y="4682062"/>
            <a:ext cx="9070848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600">
                <a:solidFill>
                  <a:schemeClr val="tx2"/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21808" y="1344502"/>
            <a:ext cx="1554480" cy="530352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EE4D1A55-63BC-4BA2-9538-7DDEADA10621}" type="datetimeFigureOut">
              <a:rPr lang="en-US" dirty="0"/>
              <a:t>6/2/2025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53896" y="5212080"/>
            <a:ext cx="5907024" cy="228600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212080"/>
            <a:ext cx="2112264" cy="2286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7032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6D01ABB-8821-4BF5-97A9-E1A66ACAEAA9}" type="datetimeFigureOut">
              <a:rPr lang="en-US" dirty="0"/>
              <a:pPr/>
              <a:t>6/2/2025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55898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7336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tx2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73368" y="2756581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0C37B1C-D4A1-4A4F-A470-80868146AFC5}" type="datetimeFigureOut">
              <a:rPr lang="en-US" dirty="0"/>
              <a:pPr/>
              <a:t>6/2/2025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D31D1B9-F39E-471E-80A9-595CAA5664AD}" type="datetimeFigureOut">
              <a:rPr lang="en-US" dirty="0"/>
              <a:pPr/>
              <a:t>6/2/2025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3FCEABC-E2B9-4606-A74F-CB06AF596887}" type="datetimeFigureOut">
              <a:rPr lang="en-US" dirty="0"/>
              <a:pPr/>
              <a:t>6/2/2025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234693" y="237744"/>
            <a:ext cx="8633081" cy="6382512"/>
          </a:xfrm>
          <a:prstGeom prst="rect">
            <a:avLst/>
          </a:prstGeom>
          <a:solidFill>
            <a:schemeClr val="tx1"/>
          </a:solidFill>
          <a:ln w="6350" cap="flat" cmpd="sng" algn="ctr">
            <a:solidFill>
              <a:schemeClr val="tx1">
                <a:lumMod val="75000"/>
              </a:schemeClr>
            </a:solidFill>
            <a:prstDash val="solid"/>
          </a:ln>
          <a:effectLst>
            <a:softEdge rad="0"/>
          </a:effectLst>
        </p:spPr>
      </p:sp>
      <p:sp>
        <p:nvSpPr>
          <p:cNvPr id="16" name="Rectangle 15"/>
          <p:cNvSpPr/>
          <p:nvPr/>
        </p:nvSpPr>
        <p:spPr>
          <a:xfrm>
            <a:off x="371856" y="374904"/>
            <a:ext cx="8353044" cy="6108192"/>
          </a:xfrm>
          <a:prstGeom prst="rect">
            <a:avLst/>
          </a:prstGeom>
          <a:solidFill>
            <a:schemeClr val="bg2"/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7392"/>
            <a:ext cx="2430780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cap="none" spc="0" baseline="0" dirty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0575" y="704850"/>
            <a:ext cx="7562850" cy="51435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0780" cy="35052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A8850A0-01A3-4F4E-AA52-F716A9BFD4EB}" type="datetimeFigureOut">
              <a:rPr lang="en-US" dirty="0"/>
              <a:pPr/>
              <a:t>6/2/2025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439158" y="6214535"/>
            <a:ext cx="5184648" cy="256032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chemeClr val="tx1">
                <a:lumMod val="65000"/>
                <a:lumOff val="3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tx1"/>
          </a:solidFill>
          <a:ln w="6350" cap="sq">
            <a:solidFill>
              <a:schemeClr val="tx1">
                <a:lumMod val="7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solidFill>
            <a:schemeClr val="bg2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3504"/>
            <a:ext cx="2432304" cy="1645920"/>
          </a:xfrm>
        </p:spPr>
        <p:txBody>
          <a:bodyPr anchor="b">
            <a:noAutofit/>
          </a:bodyPr>
          <a:lstStyle>
            <a:lvl1pPr algn="l">
              <a:defRPr sz="28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8601076" cy="6382512"/>
          </a:xfrm>
          <a:solidFill>
            <a:srgbClr val="808080"/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2304" cy="3502152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5811CCA-BB49-46C7-A0E2-F42339750F9A}" type="datetimeFigureOut">
              <a:rPr lang="en-US" dirty="0"/>
              <a:t>6/2/2025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algn="r" defTabSz="914400" rtl="0" eaLnBrk="1" latinLnBrk="0" hangingPunct="1">
              <a:defRPr lang="en-US" sz="1000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tx1"/>
          </a:solidFill>
          <a:ln w="6350" cap="flat" cmpd="sng" algn="ctr">
            <a:solidFill>
              <a:schemeClr val="tx1">
                <a:lumMod val="75000"/>
              </a:schemeClr>
            </a:solidFill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solidFill>
            <a:schemeClr val="bg2"/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931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89464" y="6214535"/>
            <a:ext cx="2743200" cy="2560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solidFill>
                  <a:schemeClr val="bg2"/>
                </a:solidFill>
              </a:defRPr>
            </a:lvl1pPr>
          </a:lstStyle>
          <a:p>
            <a:fld id="{17205CAA-4E5A-4223-BD55-C5D2841AC9EF}" type="datetimeFigureOut">
              <a:rPr lang="en-US" dirty="0"/>
              <a:t>6/2/2025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89960" y="6214535"/>
            <a:ext cx="5212080" cy="2560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1000"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48535" y="6214535"/>
            <a:ext cx="1463040" cy="2560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bg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cap="none" spc="0" baseline="0" dirty="0">
          <a:solidFill>
            <a:schemeClr val="tx1"/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Clr>
          <a:schemeClr val="tx2">
            <a:lumMod val="60000"/>
            <a:lumOff val="40000"/>
          </a:schemeClr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2">
            <a:lumMod val="60000"/>
            <a:lumOff val="40000"/>
          </a:schemeClr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2">
            <a:lumMod val="60000"/>
            <a:lumOff val="40000"/>
          </a:schemeClr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2">
            <a:lumMod val="60000"/>
            <a:lumOff val="40000"/>
          </a:schemeClr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2">
            <a:lumMod val="60000"/>
            <a:lumOff val="40000"/>
          </a:schemeClr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2">
            <a:lumMod val="60000"/>
            <a:lumOff val="40000"/>
          </a:schemeClr>
        </a:buClr>
        <a:buFont typeface="Arial" pitchFamily="34" charset="0"/>
        <a:buChar char="•"/>
        <a:defRPr sz="1400" kern="1200">
          <a:solidFill>
            <a:schemeClr val="bg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2">
            <a:lumMod val="60000"/>
            <a:lumOff val="40000"/>
          </a:schemeClr>
        </a:buClr>
        <a:buFont typeface="Arial" pitchFamily="34" charset="0"/>
        <a:buChar char="•"/>
        <a:defRPr sz="1400" kern="1200">
          <a:solidFill>
            <a:schemeClr val="bg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2">
            <a:lumMod val="60000"/>
            <a:lumOff val="40000"/>
          </a:schemeClr>
        </a:buClr>
        <a:buFont typeface="Arial" pitchFamily="34" charset="0"/>
        <a:buChar char="•"/>
        <a:defRPr sz="1400" kern="1200">
          <a:solidFill>
            <a:schemeClr val="bg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2">
            <a:lumMod val="60000"/>
            <a:lumOff val="40000"/>
          </a:schemeClr>
        </a:buClr>
        <a:buFont typeface="Arial" pitchFamily="34" charset="0"/>
        <a:buChar char="•"/>
        <a:defRPr sz="1400" kern="1200">
          <a:solidFill>
            <a:schemeClr val="bg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5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6.jpe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xmlns="" id="{93BFCDB3-13C4-4D69-848D-3F1F4D6B8F4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CC2B9599-6E7A-4DD2-B13A-B4F68A1351A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-1867" y="0"/>
            <a:ext cx="8168743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xmlns="" id="{3E377648-1ED1-4112-805B-16C14CE995F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643337" y="643464"/>
            <a:ext cx="6909241" cy="5571072"/>
          </a:xfrm>
          <a:prstGeom prst="rect">
            <a:avLst/>
          </a:prstGeom>
          <a:solidFill>
            <a:schemeClr val="tx1"/>
          </a:solidFill>
          <a:ln w="6350" cap="flat" cmpd="sng" algn="ctr">
            <a:solidFill>
              <a:schemeClr val="tx1"/>
            </a:solidFill>
            <a:prstDash val="solid"/>
          </a:ln>
          <a:effectLst>
            <a:outerShdw blurRad="63500" algn="ctr" rotWithShape="0">
              <a:prstClr val="black">
                <a:alpha val="40000"/>
              </a:prstClr>
            </a:outerShdw>
            <a:softEdge rad="0"/>
          </a:effectLst>
        </p:spPr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xmlns="" id="{D63B59CB-289C-4850-A932-358B9E412BA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812877" y="806752"/>
            <a:ext cx="6570161" cy="5244497"/>
          </a:xfrm>
          <a:prstGeom prst="rect">
            <a:avLst/>
          </a:prstGeom>
          <a:solidFill>
            <a:schemeClr val="tx1"/>
          </a:solidFill>
          <a:ln w="6350" cap="sq" cmpd="sng" algn="ctr">
            <a:solidFill>
              <a:schemeClr val="bg2"/>
            </a:solidFill>
            <a:prstDash val="solid"/>
            <a:miter lim="800000"/>
          </a:ln>
          <a:effectLst/>
        </p:spPr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xmlns="" id="{98867647-07B7-4265-832F-DE0E80979AC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3137837" y="640856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xmlns="" id="{516AC468-2C3D-4337-A9A2-81175F6D54B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3252137" y="640855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xmlns="" id="{2A873262-74DB-4FD1-9625-E4616CF011D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4943777" y="640855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xmlns="" id="{09F3D15D-CB95-47AD-87F5-9CFF84F6159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3252137" y="1286150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ED90EC3D-482A-4E73-B198-E8341A0D09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36416" y="1190367"/>
            <a:ext cx="3734880" cy="3252231"/>
          </a:xfrm>
        </p:spPr>
        <p:txBody>
          <a:bodyPr>
            <a:normAutofit/>
          </a:bodyPr>
          <a:lstStyle/>
          <a:p>
            <a:r>
              <a:rPr lang="en-US" sz="2000" dirty="0"/>
              <a:t>Smart </a:t>
            </a:r>
            <a:r>
              <a:rPr lang="en-US" sz="2000" dirty="0" smtClean="0"/>
              <a:t> IOT – BASED  Irrigation</a:t>
            </a:r>
            <a:br>
              <a:rPr lang="en-US" sz="2000" dirty="0" smtClean="0"/>
            </a:br>
            <a:r>
              <a:rPr lang="en-US" sz="2000" dirty="0" smtClean="0"/>
              <a:t> </a:t>
            </a:r>
            <a:r>
              <a:rPr lang="en-US" sz="2000" dirty="0"/>
              <a:t>System with </a:t>
            </a:r>
            <a:r>
              <a:rPr lang="en-US" sz="2000" dirty="0" smtClean="0"/>
              <a:t> </a:t>
            </a:r>
            <a:br>
              <a:rPr lang="en-US" sz="2000" dirty="0" smtClean="0"/>
            </a:br>
            <a:r>
              <a:rPr lang="en-US" sz="2000" dirty="0" smtClean="0"/>
              <a:t>ESP8266</a:t>
            </a:r>
            <a:endParaRPr lang="en-US" sz="2000" dirty="0">
              <a:solidFill>
                <a:srgbClr val="FFFFFF"/>
              </a:solidFill>
            </a:endParaRP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xmlns="" id="{2048EE7C-B77F-4E59-88A7-DD66337BB6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60023" y="4197531"/>
            <a:ext cx="3238829" cy="1937802"/>
          </a:xfrm>
        </p:spPr>
        <p:txBody>
          <a:bodyPr>
            <a:normAutofit/>
          </a:bodyPr>
          <a:lstStyle/>
          <a:p>
            <a:r>
              <a:rPr lang="en-US" sz="1400" dirty="0" smtClean="0">
                <a:solidFill>
                  <a:srgbClr val="FFFFFF"/>
                </a:solidFill>
              </a:rPr>
              <a:t>Team members:</a:t>
            </a:r>
          </a:p>
          <a:p>
            <a:r>
              <a:rPr lang="en-US" sz="1400" dirty="0" smtClean="0">
                <a:solidFill>
                  <a:srgbClr val="FFFFFF"/>
                </a:solidFill>
              </a:rPr>
              <a:t>Raghad AL-</a:t>
            </a:r>
            <a:r>
              <a:rPr lang="en-US" sz="1400" dirty="0" err="1">
                <a:solidFill>
                  <a:srgbClr val="FFFFFF"/>
                </a:solidFill>
              </a:rPr>
              <a:t>L</a:t>
            </a:r>
            <a:r>
              <a:rPr lang="en-US" sz="1400" dirty="0" err="1" smtClean="0">
                <a:solidFill>
                  <a:srgbClr val="FFFFFF"/>
                </a:solidFill>
              </a:rPr>
              <a:t>ahham</a:t>
            </a:r>
            <a:endParaRPr lang="en-US" sz="1400" dirty="0" smtClean="0">
              <a:solidFill>
                <a:srgbClr val="FFFFFF"/>
              </a:solidFill>
            </a:endParaRPr>
          </a:p>
          <a:p>
            <a:r>
              <a:rPr lang="en-US" sz="1400" dirty="0" smtClean="0">
                <a:solidFill>
                  <a:srgbClr val="FFFFFF"/>
                </a:solidFill>
              </a:rPr>
              <a:t>Rama AL-Momani</a:t>
            </a:r>
          </a:p>
          <a:p>
            <a:r>
              <a:rPr lang="en-US" sz="1400" dirty="0" err="1" smtClean="0">
                <a:solidFill>
                  <a:srgbClr val="FFFFFF"/>
                </a:solidFill>
              </a:rPr>
              <a:t>Tasneem</a:t>
            </a:r>
            <a:r>
              <a:rPr lang="en-US" sz="1400" dirty="0" smtClean="0">
                <a:solidFill>
                  <a:srgbClr val="FFFFFF"/>
                </a:solidFill>
              </a:rPr>
              <a:t> AL-Omari</a:t>
            </a:r>
          </a:p>
          <a:p>
            <a:r>
              <a:rPr lang="en-US" sz="1400" dirty="0" err="1" smtClean="0">
                <a:solidFill>
                  <a:srgbClr val="FFFFFF"/>
                </a:solidFill>
              </a:rPr>
              <a:t>Feras</a:t>
            </a:r>
            <a:r>
              <a:rPr lang="en-US" sz="1400" dirty="0" smtClean="0">
                <a:solidFill>
                  <a:srgbClr val="FFFFFF"/>
                </a:solidFill>
              </a:rPr>
              <a:t> AL-Momani</a:t>
            </a:r>
          </a:p>
          <a:p>
            <a:r>
              <a:rPr lang="en-US" sz="1400" dirty="0" smtClean="0">
                <a:solidFill>
                  <a:srgbClr val="FFFFFF"/>
                </a:solidFill>
              </a:rPr>
              <a:t>Project Supervisor </a:t>
            </a:r>
            <a:r>
              <a:rPr lang="en-US" sz="1400" dirty="0" err="1" smtClean="0">
                <a:solidFill>
                  <a:srgbClr val="FFFFFF"/>
                </a:solidFill>
              </a:rPr>
              <a:t>Dr.Raed</a:t>
            </a:r>
            <a:r>
              <a:rPr lang="en-US" sz="1400" dirty="0" smtClean="0">
                <a:solidFill>
                  <a:srgbClr val="FFFFFF"/>
                </a:solidFill>
              </a:rPr>
              <a:t> AL-</a:t>
            </a:r>
            <a:r>
              <a:rPr lang="en-US" sz="1400" dirty="0" err="1" smtClean="0">
                <a:solidFill>
                  <a:srgbClr val="FFFFFF"/>
                </a:solidFill>
              </a:rPr>
              <a:t>Khatib</a:t>
            </a:r>
            <a:endParaRPr lang="en-US" sz="1400" dirty="0" smtClean="0">
              <a:solidFill>
                <a:srgbClr val="FFFFFF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337" y="643463"/>
            <a:ext cx="7158147" cy="5739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7697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idx="1"/>
          </p:nvPr>
        </p:nvSpPr>
        <p:spPr>
          <a:xfrm>
            <a:off x="1066800" y="649224"/>
            <a:ext cx="10058400" cy="5385816"/>
          </a:xfrm>
        </p:spPr>
        <p:txBody>
          <a:bodyPr>
            <a:normAutofit fontScale="25000" lnSpcReduction="20000"/>
          </a:bodyPr>
          <a:lstStyle/>
          <a:p>
            <a:r>
              <a:rPr lang="en-US" sz="8000" dirty="0">
                <a:solidFill>
                  <a:schemeClr val="accent3">
                    <a:lumMod val="75000"/>
                  </a:schemeClr>
                </a:solidFill>
              </a:rPr>
              <a:t>Smart Irrigation Dashboard (Frontend Architecture)</a:t>
            </a:r>
          </a:p>
          <a:p>
            <a:endParaRPr lang="en-US" sz="8000" dirty="0">
              <a:solidFill>
                <a:schemeClr val="accent3">
                  <a:lumMod val="75000"/>
                </a:schemeClr>
              </a:solidFill>
            </a:endParaRPr>
          </a:p>
          <a:p>
            <a:r>
              <a:rPr lang="en-US" sz="5500" dirty="0"/>
              <a:t>Technologies Used:</a:t>
            </a:r>
          </a:p>
          <a:p>
            <a:endParaRPr lang="en-US" dirty="0"/>
          </a:p>
          <a:p>
            <a:r>
              <a:rPr lang="en-US" sz="6400" dirty="0"/>
              <a:t>React.js: For building a fast and interactive interface</a:t>
            </a:r>
          </a:p>
          <a:p>
            <a:endParaRPr lang="en-US" sz="6400" dirty="0"/>
          </a:p>
          <a:p>
            <a:r>
              <a:rPr lang="en-US" sz="6400" dirty="0"/>
              <a:t>Tailwind CSS: For flexible and responsive design that supports Dark Mode</a:t>
            </a:r>
          </a:p>
          <a:p>
            <a:endParaRPr lang="en-US" dirty="0"/>
          </a:p>
          <a:p>
            <a:r>
              <a:rPr lang="en-US" sz="6400" dirty="0"/>
              <a:t>Hooks: Such as </a:t>
            </a:r>
            <a:r>
              <a:rPr lang="en-US" sz="6400" dirty="0" err="1"/>
              <a:t>useEffect</a:t>
            </a:r>
            <a:r>
              <a:rPr lang="en-US" sz="6400" dirty="0"/>
              <a:t> and </a:t>
            </a:r>
            <a:r>
              <a:rPr lang="en-US" sz="6400" dirty="0" err="1"/>
              <a:t>useState</a:t>
            </a:r>
            <a:r>
              <a:rPr lang="en-US" sz="6400" dirty="0"/>
              <a:t> for managing state and live data</a:t>
            </a:r>
            <a:r>
              <a:rPr lang="en-US" dirty="0"/>
              <a:t>.</a:t>
            </a:r>
          </a:p>
          <a:p>
            <a:r>
              <a:rPr lang="en-US" sz="6400" dirty="0"/>
              <a:t>Main functions within the interface:</a:t>
            </a:r>
          </a:p>
          <a:p>
            <a:endParaRPr lang="en-US" dirty="0"/>
          </a:p>
          <a:p>
            <a:r>
              <a:rPr lang="en-US" sz="6400" dirty="0"/>
              <a:t>Devices Sidebar:</a:t>
            </a:r>
          </a:p>
          <a:p>
            <a:endParaRPr lang="en-US" dirty="0"/>
          </a:p>
          <a:p>
            <a:r>
              <a:rPr lang="en-US" sz="6400" dirty="0"/>
              <a:t>Displays connected devices (using </a:t>
            </a:r>
            <a:r>
              <a:rPr lang="en-US" sz="6400" dirty="0" err="1"/>
              <a:t>useDevices</a:t>
            </a:r>
            <a:r>
              <a:rPr lang="en-US" sz="6400" dirty="0"/>
              <a:t>)</a:t>
            </a:r>
          </a:p>
          <a:p>
            <a:endParaRPr lang="en-US" dirty="0"/>
          </a:p>
          <a:p>
            <a:r>
              <a:rPr lang="en-US" sz="6400" dirty="0"/>
              <a:t>Updates automatically every 10 seconds</a:t>
            </a:r>
          </a:p>
          <a:p>
            <a:endParaRPr lang="en-US" dirty="0"/>
          </a:p>
          <a:p>
            <a:r>
              <a:rPr lang="en-US" sz="5600" dirty="0"/>
              <a:t>Details of the selected device</a:t>
            </a:r>
            <a:r>
              <a:rPr lang="en-US" dirty="0"/>
              <a:t>:</a:t>
            </a:r>
          </a:p>
          <a:p>
            <a:endParaRPr lang="en-US" dirty="0"/>
          </a:p>
          <a:p>
            <a:r>
              <a:rPr lang="en-US" sz="4800" dirty="0"/>
              <a:t>Moisture</a:t>
            </a:r>
          </a:p>
          <a:p>
            <a:endParaRPr lang="en-US" dirty="0"/>
          </a:p>
          <a:p>
            <a:r>
              <a:rPr lang="en-US" sz="4800" dirty="0" smtClean="0"/>
              <a:t>Temperature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5773808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6800" y="731520"/>
            <a:ext cx="10058400" cy="530352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US" sz="2400" dirty="0">
                <a:solidFill>
                  <a:schemeClr val="accent3">
                    <a:lumMod val="75000"/>
                  </a:schemeClr>
                </a:solidFill>
              </a:rPr>
              <a:t>Artificial Intelligence Irrigation Analysis (AI Decision)</a:t>
            </a:r>
          </a:p>
          <a:p>
            <a:r>
              <a:rPr lang="en-US" dirty="0"/>
              <a:t>When you click the "Get AI Decision" button:</a:t>
            </a:r>
          </a:p>
          <a:p>
            <a:endParaRPr lang="en-US" dirty="0"/>
          </a:p>
          <a:p>
            <a:r>
              <a:rPr lang="en-US" dirty="0"/>
              <a:t>Sensor data (Moisture, Temp, Humidity, Water Level) is sent to the backend API.</a:t>
            </a:r>
          </a:p>
          <a:p>
            <a:endParaRPr lang="en-US" dirty="0"/>
          </a:p>
          <a:p>
            <a:r>
              <a:rPr lang="en-US" dirty="0"/>
              <a:t>The API analyzes the data using Google Gemini AI.</a:t>
            </a:r>
          </a:p>
          <a:p>
            <a:endParaRPr lang="en-US" dirty="0"/>
          </a:p>
          <a:p>
            <a:r>
              <a:rPr lang="en-US" dirty="0"/>
              <a:t>An intelligent irrigation decision is returned in JSON format:</a:t>
            </a:r>
          </a:p>
          <a:p>
            <a:endParaRPr lang="en-US" dirty="0"/>
          </a:p>
          <a:p>
            <a:r>
              <a:rPr lang="en-US" dirty="0"/>
              <a:t>pump: true/false</a:t>
            </a:r>
          </a:p>
          <a:p>
            <a:endParaRPr lang="en-US" dirty="0"/>
          </a:p>
          <a:p>
            <a:r>
              <a:rPr lang="en-US" dirty="0"/>
              <a:t>reasoning: "The scientific explanation for the </a:t>
            </a:r>
            <a:r>
              <a:rPr lang="en-US" dirty="0" smtClean="0"/>
              <a:t>decision“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999077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idx="1"/>
          </p:nvPr>
        </p:nvSpPr>
        <p:spPr>
          <a:xfrm>
            <a:off x="1066800" y="786384"/>
            <a:ext cx="10058400" cy="5248656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Water Level</a:t>
            </a:r>
          </a:p>
          <a:p>
            <a:endParaRPr lang="en-US" dirty="0"/>
          </a:p>
          <a:p>
            <a:r>
              <a:rPr lang="en-US" dirty="0"/>
              <a:t>Pump State: Pump status (ON/OFF)</a:t>
            </a:r>
          </a:p>
          <a:p>
            <a:endParaRPr lang="en-US" dirty="0"/>
          </a:p>
          <a:p>
            <a:r>
              <a:rPr lang="en-US" dirty="0"/>
              <a:t>Control the pump with the push of a button</a:t>
            </a:r>
          </a:p>
          <a:p>
            <a:endParaRPr lang="en-US" dirty="0"/>
          </a:p>
          <a:p>
            <a:r>
              <a:rPr lang="en-US" dirty="0"/>
              <a:t>Historical data fetching (Telemetry):</a:t>
            </a:r>
          </a:p>
          <a:p>
            <a:endParaRPr lang="en-US" dirty="0"/>
          </a:p>
          <a:p>
            <a:r>
              <a:rPr lang="en-US" dirty="0"/>
              <a:t>Table of the 5 most recent readings</a:t>
            </a:r>
          </a:p>
          <a:p>
            <a:endParaRPr lang="en-US" dirty="0"/>
          </a:p>
          <a:p>
            <a:r>
              <a:rPr lang="en-US" dirty="0"/>
              <a:t>Displays values ​​and time in a beautiful format</a:t>
            </a:r>
          </a:p>
          <a:p>
            <a:endParaRPr lang="en-US" dirty="0"/>
          </a:p>
          <a:p>
            <a:r>
              <a:rPr lang="en-US" dirty="0"/>
              <a:t>Uses the date-</a:t>
            </a:r>
            <a:r>
              <a:rPr lang="en-US" dirty="0" err="1"/>
              <a:t>fns</a:t>
            </a:r>
            <a:r>
              <a:rPr lang="en-US" dirty="0"/>
              <a:t> library for time formatting</a:t>
            </a:r>
          </a:p>
          <a:p>
            <a:endParaRPr lang="en-US" dirty="0"/>
          </a:p>
          <a:p>
            <a:r>
              <a:rPr lang="en-US" dirty="0"/>
              <a:t>Automatic polling: Device data fetched every 10 seconds using </a:t>
            </a:r>
            <a:r>
              <a:rPr lang="en-US" dirty="0" err="1"/>
              <a:t>setInterval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477460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6800" y="749808"/>
            <a:ext cx="10058400" cy="5285232"/>
          </a:xfrm>
        </p:spPr>
        <p:txBody>
          <a:bodyPr>
            <a:normAutofit fontScale="70000" lnSpcReduction="20000"/>
          </a:bodyPr>
          <a:lstStyle/>
          <a:p>
            <a:r>
              <a:rPr lang="en-US" sz="2900" dirty="0">
                <a:solidFill>
                  <a:schemeClr val="accent3">
                    <a:lumMod val="75000"/>
                  </a:schemeClr>
                </a:solidFill>
              </a:rPr>
              <a:t>(Decision UI)</a:t>
            </a:r>
          </a:p>
          <a:p>
            <a:r>
              <a:rPr lang="en-US" dirty="0"/>
              <a:t>Results are displayed visually:</a:t>
            </a:r>
          </a:p>
          <a:p>
            <a:endParaRPr lang="en-US" dirty="0"/>
          </a:p>
          <a:p>
            <a:r>
              <a:rPr lang="en-US" dirty="0"/>
              <a:t>Decision: Pump ON / OFF</a:t>
            </a:r>
          </a:p>
          <a:p>
            <a:endParaRPr lang="en-US" dirty="0"/>
          </a:p>
          <a:p>
            <a:r>
              <a:rPr lang="en-US" dirty="0"/>
              <a:t>Reasoning: A simple explanation of the reason (e.g., "Low humidity, water available")</a:t>
            </a:r>
          </a:p>
          <a:p>
            <a:endParaRPr lang="en-US" dirty="0"/>
          </a:p>
          <a:p>
            <a:r>
              <a:rPr lang="en-US" dirty="0"/>
              <a:t>Background color changes automatically:</a:t>
            </a:r>
          </a:p>
          <a:p>
            <a:endParaRPr lang="en-US" dirty="0"/>
          </a:p>
          <a:p>
            <a:r>
              <a:rPr lang="en-US" dirty="0"/>
              <a:t>🟢 Green if the decision is ON</a:t>
            </a:r>
          </a:p>
          <a:p>
            <a:endParaRPr lang="en-US" dirty="0"/>
          </a:p>
          <a:p>
            <a:r>
              <a:rPr lang="en-US" dirty="0"/>
              <a:t>🔴 Red if the decision is OFF</a:t>
            </a:r>
          </a:p>
          <a:p>
            <a:endParaRPr lang="en-US" dirty="0"/>
          </a:p>
          <a:p>
            <a:r>
              <a:rPr lang="en-US" dirty="0"/>
              <a:t>Manual Pump Control</a:t>
            </a:r>
          </a:p>
          <a:p>
            <a:r>
              <a:rPr lang="en-US" dirty="0"/>
              <a:t>An interactive ON/OFF button allows the user to control the pump.</a:t>
            </a:r>
          </a:p>
          <a:p>
            <a:endParaRPr lang="en-US" dirty="0"/>
          </a:p>
          <a:p>
            <a:r>
              <a:rPr lang="en-US" dirty="0"/>
              <a:t>The command is sent to the server via </a:t>
            </a:r>
            <a:r>
              <a:rPr lang="en-US" dirty="0" err="1"/>
              <a:t>controlPump</a:t>
            </a:r>
            <a:r>
              <a:rPr lang="en-US" dirty="0"/>
              <a:t>() via the API.</a:t>
            </a:r>
          </a:p>
          <a:p>
            <a:endParaRPr lang="en-US" dirty="0"/>
          </a:p>
          <a:p>
            <a:r>
              <a:rPr lang="en-US" dirty="0"/>
              <a:t>The status is then updated directly on the interface.</a:t>
            </a:r>
          </a:p>
        </p:txBody>
      </p:sp>
    </p:spTree>
    <p:extLst>
      <p:ext uri="{BB962C8B-B14F-4D97-AF65-F5344CB8AC3E}">
        <p14:creationId xmlns:p14="http://schemas.microsoft.com/office/powerpoint/2010/main" val="3787470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>
          <a:xfrm>
            <a:off x="902676" y="2365886"/>
            <a:ext cx="10058400" cy="1371600"/>
          </a:xfrm>
        </p:spPr>
        <p:txBody>
          <a:bodyPr>
            <a:noAutofit/>
          </a:bodyPr>
          <a:lstStyle/>
          <a:p>
            <a:r>
              <a:rPr lang="en-US" sz="2400" dirty="0">
                <a:solidFill>
                  <a:schemeClr val="accent3">
                    <a:lumMod val="75000"/>
                  </a:schemeClr>
                </a:solidFill>
                <a:latin typeface="+mn-lt"/>
              </a:rPr>
              <a:t>Future </a:t>
            </a:r>
            <a:r>
              <a:rPr lang="en-US" sz="2400" dirty="0" smtClean="0">
                <a:solidFill>
                  <a:schemeClr val="accent3">
                    <a:lumMod val="75000"/>
                  </a:schemeClr>
                </a:solidFill>
                <a:latin typeface="+mn-lt"/>
              </a:rPr>
              <a:t>Plan</a:t>
            </a:r>
            <a:r>
              <a:rPr lang="en-US" sz="2000" dirty="0" smtClean="0">
                <a:solidFill>
                  <a:schemeClr val="accent3">
                    <a:lumMod val="75000"/>
                  </a:schemeClr>
                </a:solidFill>
                <a:latin typeface="+mn-lt"/>
              </a:rPr>
              <a:t/>
            </a:r>
            <a:br>
              <a:rPr lang="en-US" sz="2000" dirty="0" smtClean="0">
                <a:solidFill>
                  <a:schemeClr val="accent3">
                    <a:lumMod val="75000"/>
                  </a:schemeClr>
                </a:solidFill>
                <a:latin typeface="+mn-lt"/>
              </a:rPr>
            </a:br>
            <a:r>
              <a:rPr lang="en-US" sz="2400" b="1" dirty="0" smtClean="0"/>
              <a:t/>
            </a:r>
            <a:br>
              <a:rPr lang="en-US" sz="2400" b="1" dirty="0" smtClean="0"/>
            </a:br>
            <a:r>
              <a:rPr lang="en-US" sz="2000" dirty="0">
                <a:solidFill>
                  <a:schemeClr val="accent3">
                    <a:lumMod val="75000"/>
                  </a:schemeClr>
                </a:solidFill>
                <a:latin typeface="+mn-lt"/>
              </a:rPr>
              <a:t>🔧 Scalability</a:t>
            </a:r>
            <a:r>
              <a:rPr lang="en-US" sz="1800" dirty="0">
                <a:latin typeface="+mn-lt"/>
              </a:rPr>
              <a:t/>
            </a:r>
            <a:br>
              <a:rPr lang="en-US" sz="1800" dirty="0">
                <a:latin typeface="+mn-lt"/>
              </a:rPr>
            </a:br>
            <a:r>
              <a:rPr lang="en-US" sz="1800" dirty="0">
                <a:latin typeface="+mn-lt"/>
              </a:rPr>
              <a:t>Expand system to support multiple greenhouses or farms.</a:t>
            </a:r>
            <a:br>
              <a:rPr lang="en-US" sz="1800" dirty="0">
                <a:latin typeface="+mn-lt"/>
              </a:rPr>
            </a:br>
            <a:r>
              <a:rPr lang="en-US" sz="1800" dirty="0">
                <a:latin typeface="+mn-lt"/>
              </a:rPr>
              <a:t>Cloud-based architecture for centralized data handling.</a:t>
            </a:r>
            <a:br>
              <a:rPr lang="en-US" sz="1800" dirty="0">
                <a:latin typeface="+mn-lt"/>
              </a:rPr>
            </a:br>
            <a:r>
              <a:rPr lang="en-US" sz="1800" dirty="0">
                <a:latin typeface="+mn-lt"/>
              </a:rPr>
              <a:t>Optimize AI model to handle large-scale sensor inputs</a:t>
            </a:r>
            <a:r>
              <a:rPr lang="en-US" sz="1800" dirty="0" smtClean="0">
                <a:latin typeface="+mn-lt"/>
              </a:rPr>
              <a:t>.</a:t>
            </a:r>
            <a:br>
              <a:rPr lang="en-US" sz="1800" dirty="0" smtClean="0">
                <a:latin typeface="+mn-lt"/>
              </a:rPr>
            </a:br>
            <a:r>
              <a:rPr lang="en-US" sz="1800" dirty="0">
                <a:latin typeface="+mn-lt"/>
              </a:rPr>
              <a:t/>
            </a:r>
            <a:br>
              <a:rPr lang="en-US" sz="1800" dirty="0">
                <a:latin typeface="+mn-lt"/>
              </a:rPr>
            </a:br>
            <a:r>
              <a:rPr lang="en-US" sz="2000" dirty="0">
                <a:solidFill>
                  <a:schemeClr val="accent3">
                    <a:lumMod val="75000"/>
                  </a:schemeClr>
                </a:solidFill>
                <a:latin typeface="+mn-lt"/>
              </a:rPr>
              <a:t>📣 Marketing Strategy</a:t>
            </a:r>
            <a:r>
              <a:rPr lang="en-US" sz="1800" dirty="0">
                <a:latin typeface="+mn-lt"/>
              </a:rPr>
              <a:t/>
            </a:r>
            <a:br>
              <a:rPr lang="en-US" sz="1800" dirty="0">
                <a:latin typeface="+mn-lt"/>
              </a:rPr>
            </a:br>
            <a:r>
              <a:rPr lang="en-US" sz="1800" dirty="0">
                <a:latin typeface="+mn-lt"/>
              </a:rPr>
              <a:t>Target eco-conscious farmers and </a:t>
            </a:r>
            <a:r>
              <a:rPr lang="en-US" sz="1800" dirty="0" err="1">
                <a:latin typeface="+mn-lt"/>
              </a:rPr>
              <a:t>agri</a:t>
            </a:r>
            <a:r>
              <a:rPr lang="en-US" sz="1800" dirty="0">
                <a:latin typeface="+mn-lt"/>
              </a:rPr>
              <a:t>-tech startups.</a:t>
            </a:r>
            <a:br>
              <a:rPr lang="en-US" sz="1800" dirty="0">
                <a:latin typeface="+mn-lt"/>
              </a:rPr>
            </a:br>
            <a:r>
              <a:rPr lang="en-US" sz="1800" dirty="0">
                <a:latin typeface="+mn-lt"/>
              </a:rPr>
              <a:t>Launch awareness campaigns through social media.</a:t>
            </a:r>
            <a:br>
              <a:rPr lang="en-US" sz="1800" dirty="0">
                <a:latin typeface="+mn-lt"/>
              </a:rPr>
            </a:br>
            <a:r>
              <a:rPr lang="en-US" sz="1800" dirty="0">
                <a:latin typeface="+mn-lt"/>
              </a:rPr>
              <a:t>Offer free demos or pilot programs for early adopters</a:t>
            </a:r>
            <a:r>
              <a:rPr lang="en-US" sz="1800" dirty="0" smtClean="0">
                <a:latin typeface="+mn-lt"/>
              </a:rPr>
              <a:t>.</a:t>
            </a:r>
            <a:br>
              <a:rPr lang="en-US" sz="1800" dirty="0" smtClean="0">
                <a:latin typeface="+mn-lt"/>
              </a:rPr>
            </a:br>
            <a:r>
              <a:rPr lang="en-US" sz="2000" dirty="0">
                <a:solidFill>
                  <a:schemeClr val="accent3">
                    <a:lumMod val="75000"/>
                  </a:schemeClr>
                </a:solidFill>
                <a:latin typeface="+mn-lt"/>
              </a:rPr>
              <a:t/>
            </a:r>
            <a:br>
              <a:rPr lang="en-US" sz="2000" dirty="0">
                <a:solidFill>
                  <a:schemeClr val="accent3">
                    <a:lumMod val="75000"/>
                  </a:schemeClr>
                </a:solidFill>
                <a:latin typeface="+mn-lt"/>
              </a:rPr>
            </a:br>
            <a:r>
              <a:rPr lang="en-US" sz="2000" dirty="0">
                <a:solidFill>
                  <a:schemeClr val="accent3">
                    <a:lumMod val="75000"/>
                  </a:schemeClr>
                </a:solidFill>
                <a:latin typeface="+mn-lt"/>
              </a:rPr>
              <a:t>🚀 Future Enhancements</a:t>
            </a:r>
            <a:br>
              <a:rPr lang="en-US" sz="2000" dirty="0">
                <a:solidFill>
                  <a:schemeClr val="accent3">
                    <a:lumMod val="75000"/>
                  </a:schemeClr>
                </a:solidFill>
                <a:latin typeface="+mn-lt"/>
              </a:rPr>
            </a:br>
            <a:r>
              <a:rPr lang="en-US" sz="1800" dirty="0">
                <a:latin typeface="+mn-lt"/>
              </a:rPr>
              <a:t>Integrate weather prediction APIs for smarter irrigation.</a:t>
            </a:r>
            <a:br>
              <a:rPr lang="en-US" sz="1800" dirty="0">
                <a:latin typeface="+mn-lt"/>
              </a:rPr>
            </a:br>
            <a:r>
              <a:rPr lang="en-US" sz="1800" dirty="0">
                <a:latin typeface="+mn-lt"/>
              </a:rPr>
              <a:t>Mobile app for real-time monitoring and control.</a:t>
            </a:r>
            <a:br>
              <a:rPr lang="en-US" sz="1800" dirty="0">
                <a:latin typeface="+mn-lt"/>
              </a:rPr>
            </a:br>
            <a:r>
              <a:rPr lang="en-US" sz="1800" dirty="0">
                <a:latin typeface="+mn-lt"/>
              </a:rPr>
              <a:t>Add AI-based crop disease detection features</a:t>
            </a:r>
            <a:r>
              <a:rPr lang="en-US" sz="1800" dirty="0" smtClean="0"/>
              <a:t>.</a:t>
            </a:r>
            <a:r>
              <a:rPr lang="en-US" sz="2400" dirty="0" smtClean="0"/>
              <a:t/>
            </a:r>
            <a:br>
              <a:rPr lang="en-US" sz="2400" dirty="0" smtClean="0"/>
            </a:b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2786860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 smtClean="0"/>
              <a:t>THE </a:t>
            </a:r>
            <a:r>
              <a:rPr lang="en-US" dirty="0"/>
              <a:t>END </a:t>
            </a:r>
            <a:r>
              <a:rPr lang="ar-JO" dirty="0" smtClean="0"/>
              <a:t/>
            </a:r>
            <a:br>
              <a:rPr lang="ar-JO" dirty="0" smtClean="0"/>
            </a:br>
            <a:r>
              <a:rPr lang="en-US" dirty="0" smtClean="0"/>
              <a:t>Thanks </a:t>
            </a:r>
            <a:r>
              <a:rPr lang="en-US" dirty="0"/>
              <a:t>for </a:t>
            </a:r>
            <a:r>
              <a:rPr lang="en-US" dirty="0" smtClean="0"/>
              <a:t>LISTENING.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1869" y="2364313"/>
            <a:ext cx="3517639" cy="3764319"/>
          </a:xfr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707681" y="1629507"/>
            <a:ext cx="3526565" cy="5097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8472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6800" y="768096"/>
            <a:ext cx="10058400" cy="5266944"/>
          </a:xfrm>
        </p:spPr>
        <p:txBody>
          <a:bodyPr>
            <a:normAutofit/>
          </a:bodyPr>
          <a:lstStyle/>
          <a:p>
            <a:r>
              <a:rPr lang="en-US" dirty="0"/>
              <a:t>The </a:t>
            </a:r>
            <a:r>
              <a:rPr lang="en-US" dirty="0" smtClean="0"/>
              <a:t>"</a:t>
            </a:r>
            <a:r>
              <a:rPr lang="sv-SE" dirty="0"/>
              <a:t>Smart  IOT – BASED  </a:t>
            </a:r>
            <a:r>
              <a:rPr lang="sv-SE" dirty="0" smtClean="0"/>
              <a:t>Irrigation  System "</a:t>
            </a:r>
            <a:r>
              <a:rPr lang="sv-SE" dirty="0"/>
              <a:t/>
            </a:r>
            <a:br>
              <a:rPr lang="sv-SE" dirty="0"/>
            </a:br>
            <a:r>
              <a:rPr lang="sv-SE" dirty="0"/>
              <a:t> </a:t>
            </a:r>
            <a:r>
              <a:rPr lang="en-US" dirty="0" smtClean="0"/>
              <a:t> </a:t>
            </a:r>
            <a:r>
              <a:rPr lang="en-US" dirty="0"/>
              <a:t>project combines the Internet of Things (</a:t>
            </a:r>
            <a:r>
              <a:rPr lang="en-US" dirty="0" err="1"/>
              <a:t>IoT</a:t>
            </a:r>
            <a:r>
              <a:rPr lang="en-US" dirty="0"/>
              <a:t>), artificial intelligence (AI), and a modern user interface to build a smart and sustainable agricultural solution.</a:t>
            </a:r>
          </a:p>
          <a:p>
            <a:endParaRPr lang="en-US" dirty="0"/>
          </a:p>
          <a:p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Future Benefits:</a:t>
            </a:r>
          </a:p>
          <a:p>
            <a:endParaRPr lang="en-US" dirty="0"/>
          </a:p>
          <a:p>
            <a:r>
              <a:rPr lang="en-US" dirty="0"/>
              <a:t>Reduced water consumption</a:t>
            </a:r>
          </a:p>
          <a:p>
            <a:endParaRPr lang="en-US" dirty="0"/>
          </a:p>
          <a:p>
            <a:r>
              <a:rPr lang="en-US" dirty="0"/>
              <a:t>Increased crop productivity</a:t>
            </a:r>
          </a:p>
          <a:p>
            <a:endParaRPr lang="en-US" dirty="0"/>
          </a:p>
          <a:p>
            <a:r>
              <a:rPr lang="en-US" dirty="0"/>
              <a:t>Reduced manual intervention</a:t>
            </a:r>
          </a:p>
          <a:p>
            <a:endParaRPr lang="en-US" dirty="0"/>
          </a:p>
          <a:p>
            <a:r>
              <a:rPr lang="en-US" dirty="0"/>
              <a:t>Scalability and connectivity to global agricultural platforms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2473" y="2038350"/>
            <a:ext cx="4432982" cy="2881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40429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27">
            <a:extLst>
              <a:ext uri="{FF2B5EF4-FFF2-40B4-BE49-F238E27FC236}">
                <a16:creationId xmlns:a16="http://schemas.microsoft.com/office/drawing/2014/main" xmlns="" id="{F9C9470D-F677-4F4D-91C6-DDAAFB41E39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gradFill>
            <a:gsLst>
              <a:gs pos="0">
                <a:schemeClr val="bg2">
                  <a:tint val="90000"/>
                  <a:shade val="92000"/>
                  <a:satMod val="160000"/>
                </a:schemeClr>
              </a:gs>
              <a:gs pos="77000">
                <a:schemeClr val="bg2">
                  <a:tint val="100000"/>
                  <a:shade val="73000"/>
                  <a:satMod val="155000"/>
                </a:schemeClr>
              </a:gs>
              <a:gs pos="100000">
                <a:schemeClr val="bg2">
                  <a:tint val="100000"/>
                  <a:shade val="67000"/>
                  <a:satMod val="14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pic>
        <p:nvPicPr>
          <p:cNvPr id="5" name="Picture 2" descr="Close up leaves">
            <a:extLst>
              <a:ext uri="{FF2B5EF4-FFF2-40B4-BE49-F238E27FC236}">
                <a16:creationId xmlns:a16="http://schemas.microsoft.com/office/drawing/2014/main" xmlns="" id="{C542C31E-A9A6-4196-9C15-D9E26F2B21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091" t="9091"/>
          <a:stretch/>
        </p:blipFill>
        <p:spPr bwMode="auto">
          <a:xfrm>
            <a:off x="-69649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Rectangle 29">
            <a:extLst>
              <a:ext uri="{FF2B5EF4-FFF2-40B4-BE49-F238E27FC236}">
                <a16:creationId xmlns:a16="http://schemas.microsoft.com/office/drawing/2014/main" xmlns="" id="{BF9DC97C-B63C-41D6-923D-44FF13CF20D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279943" y="237744"/>
            <a:ext cx="7652977" cy="638251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xmlns="" id="{89D35CC7-2F55-4CD1-8570-56ADF425584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417103" y="374904"/>
            <a:ext cx="7340156" cy="6108192"/>
          </a:xfrm>
          <a:prstGeom prst="rect">
            <a:avLst/>
          </a:prstGeom>
          <a:solidFill>
            <a:schemeClr val="tx2">
              <a:alpha val="90000"/>
            </a:schemeClr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0" y="112059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83313" y="792725"/>
            <a:ext cx="7046236" cy="297525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100" b="0" i="0" u="none" strike="noStrike" cap="none" normalizeH="0" baseline="0" dirty="0" smtClean="0">
                <a:ln>
                  <a:noFill/>
                </a:ln>
                <a:solidFill>
                  <a:srgbClr val="1F1F1F"/>
                </a:solidFill>
                <a:effectLst/>
                <a:latin typeface="inherit"/>
              </a:rPr>
              <a:t>Project Objectives</a:t>
            </a: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35858264"/>
              </p:ext>
            </p:extLst>
          </p:nvPr>
        </p:nvGraphicFramePr>
        <p:xfrm>
          <a:off x="4737100" y="1446213"/>
          <a:ext cx="6388100" cy="45894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2767954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2A4D183E-A455-400F-B558-5EF3C42F664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885217" y="892220"/>
            <a:ext cx="5054517" cy="5097085"/>
          </a:xfrm>
          <a:prstGeom prst="rect">
            <a:avLst/>
          </a:prstGeom>
          <a:solidFill>
            <a:schemeClr val="tx2"/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46EC6A0A-8EDD-4CAD-8301-B0613EFB68A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012175" y="1005675"/>
            <a:ext cx="4800601" cy="4870174"/>
          </a:xfrm>
          <a:prstGeom prst="rect">
            <a:avLst/>
          </a:prstGeom>
          <a:solidFill>
            <a:schemeClr val="tx1"/>
          </a:solidFill>
          <a:ln w="6350" cap="sq" cmpd="sng" algn="ctr">
            <a:noFill/>
            <a:prstDash val="solid"/>
            <a:miter lim="800000"/>
          </a:ln>
          <a:effectLst/>
        </p:spPr>
      </p:sp>
      <p:pic>
        <p:nvPicPr>
          <p:cNvPr id="7" name="Content Placeholder 3" descr="Planting">
            <a:extLst>
              <a:ext uri="{FF2B5EF4-FFF2-40B4-BE49-F238E27FC236}">
                <a16:creationId xmlns:a16="http://schemas.microsoft.com/office/drawing/2014/main" xmlns="" id="{36C5320A-DFA9-4A31-8D7F-EE05D1E3801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04515" y="1328394"/>
            <a:ext cx="4188221" cy="422741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2FBE61F3-2745-486A-9B37-D1351783A8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14384" y="642594"/>
            <a:ext cx="4810815" cy="1371600"/>
          </a:xfrm>
        </p:spPr>
        <p:txBody>
          <a:bodyPr>
            <a:normAutofit/>
          </a:bodyPr>
          <a:lstStyle/>
          <a:p>
            <a:pPr algn="r"/>
            <a:r>
              <a:rPr lang="en-US" sz="3200" dirty="0" smtClean="0"/>
              <a:t>THE  SENSIOR USED </a:t>
            </a:r>
            <a:endParaRPr lang="en-US" sz="3200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76333415"/>
              </p:ext>
            </p:extLst>
          </p:nvPr>
        </p:nvGraphicFramePr>
        <p:xfrm>
          <a:off x="6066692" y="2014194"/>
          <a:ext cx="5426075" cy="39957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9118602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066800" y="722376"/>
            <a:ext cx="10058400" cy="5504688"/>
          </a:xfrm>
        </p:spPr>
        <p:txBody>
          <a:bodyPr>
            <a:normAutofit fontScale="62500" lnSpcReduction="20000"/>
          </a:bodyPr>
          <a:lstStyle/>
          <a:p>
            <a:r>
              <a:rPr lang="en-US" sz="3400" dirty="0">
                <a:solidFill>
                  <a:schemeClr val="accent3">
                    <a:lumMod val="75000"/>
                  </a:schemeClr>
                </a:solidFill>
              </a:rPr>
              <a:t>Network Connection</a:t>
            </a:r>
          </a:p>
          <a:p>
            <a:r>
              <a:rPr lang="en-US" sz="2200" dirty="0"/>
              <a:t>Connect to a Wi-Fi network</a:t>
            </a:r>
          </a:p>
          <a:p>
            <a:endParaRPr lang="en-US" dirty="0"/>
          </a:p>
          <a:p>
            <a:r>
              <a:rPr lang="en-US" sz="2200" dirty="0"/>
              <a:t>Use MQTT over TLS for a secure connection</a:t>
            </a:r>
          </a:p>
          <a:p>
            <a:endParaRPr lang="en-US" sz="2200" dirty="0"/>
          </a:p>
          <a:p>
            <a:r>
              <a:rPr lang="en-US" sz="2200" dirty="0"/>
              <a:t>Communicate with </a:t>
            </a:r>
            <a:r>
              <a:rPr lang="en-US" sz="2200" dirty="0" err="1"/>
              <a:t>HiveMQ</a:t>
            </a:r>
            <a:r>
              <a:rPr lang="en-US" sz="2200" dirty="0"/>
              <a:t> Cloud</a:t>
            </a:r>
          </a:p>
          <a:p>
            <a:endParaRPr lang="en-US" dirty="0"/>
          </a:p>
          <a:p>
            <a:r>
              <a:rPr lang="en-US" sz="2200" dirty="0"/>
              <a:t>Exchange data in an encrypted and secure manner</a:t>
            </a:r>
          </a:p>
          <a:p>
            <a:endParaRPr lang="en-US" dirty="0"/>
          </a:p>
          <a:p>
            <a:r>
              <a:rPr lang="en-US" sz="2200" dirty="0"/>
              <a:t>Soil Moisture </a:t>
            </a:r>
            <a:r>
              <a:rPr lang="en-US" sz="2200" dirty="0" smtClean="0"/>
              <a:t>Sensor: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sz="2200" dirty="0"/>
              <a:t>Measures soil moisture</a:t>
            </a:r>
          </a:p>
          <a:p>
            <a:endParaRPr lang="en-US" dirty="0"/>
          </a:p>
          <a:p>
            <a:r>
              <a:rPr lang="en-US" sz="2200" dirty="0"/>
              <a:t>The higher the moisture content, the less watering is required</a:t>
            </a:r>
          </a:p>
          <a:p>
            <a:endParaRPr lang="en-US" dirty="0"/>
          </a:p>
          <a:p>
            <a:r>
              <a:rPr lang="en-US" sz="2200" dirty="0"/>
              <a:t>Values ​​between:</a:t>
            </a:r>
          </a:p>
          <a:p>
            <a:endParaRPr lang="en-US" dirty="0"/>
          </a:p>
          <a:p>
            <a:r>
              <a:rPr lang="en-US" sz="2200" dirty="0"/>
              <a:t>0% = Dry soil</a:t>
            </a:r>
          </a:p>
          <a:p>
            <a:endParaRPr lang="en-US" dirty="0"/>
          </a:p>
          <a:p>
            <a:r>
              <a:rPr lang="en-US" sz="2200" dirty="0"/>
              <a:t>100% = Saturated soil</a:t>
            </a:r>
          </a:p>
        </p:txBody>
      </p:sp>
    </p:spTree>
    <p:extLst>
      <p:ext uri="{BB962C8B-B14F-4D97-AF65-F5344CB8AC3E}">
        <p14:creationId xmlns:p14="http://schemas.microsoft.com/office/powerpoint/2010/main" val="182038867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066800" y="502920"/>
            <a:ext cx="10058400" cy="5724144"/>
          </a:xfrm>
        </p:spPr>
        <p:txBody>
          <a:bodyPr>
            <a:normAutofit fontScale="92500" lnSpcReduction="20000"/>
          </a:bodyPr>
          <a:lstStyle/>
          <a:p>
            <a:r>
              <a:rPr lang="en-US" sz="2600" dirty="0">
                <a:solidFill>
                  <a:schemeClr val="accent3">
                    <a:lumMod val="75000"/>
                  </a:schemeClr>
                </a:solidFill>
              </a:rPr>
              <a:t>Ultrasonic Water Sensor</a:t>
            </a:r>
          </a:p>
          <a:p>
            <a:r>
              <a:rPr lang="en-US" dirty="0"/>
              <a:t>Measures the distance between the sensor and the water surface.</a:t>
            </a:r>
          </a:p>
          <a:p>
            <a:endParaRPr lang="en-US" dirty="0"/>
          </a:p>
          <a:p>
            <a:r>
              <a:rPr lang="en-US" dirty="0"/>
              <a:t>The greater the distance, the lower the water level.</a:t>
            </a:r>
          </a:p>
          <a:p>
            <a:endParaRPr lang="en-US" dirty="0"/>
          </a:p>
          <a:p>
            <a:r>
              <a:rPr lang="en-US" dirty="0"/>
              <a:t>The reading is converted to a percentage of the fill level.</a:t>
            </a:r>
          </a:p>
          <a:p>
            <a:endParaRPr lang="en-US" dirty="0"/>
          </a:p>
          <a:p>
            <a:r>
              <a:rPr lang="en-US" dirty="0"/>
              <a:t>Pump Control</a:t>
            </a:r>
          </a:p>
          <a:p>
            <a:r>
              <a:rPr lang="en-US" dirty="0"/>
              <a:t>Manual Operation via:</a:t>
            </a:r>
          </a:p>
          <a:p>
            <a:endParaRPr lang="en-US" dirty="0"/>
          </a:p>
          <a:p>
            <a:r>
              <a:rPr lang="en-US" dirty="0"/>
              <a:t>MQTT</a:t>
            </a:r>
          </a:p>
          <a:p>
            <a:endParaRPr lang="en-US" dirty="0"/>
          </a:p>
          <a:p>
            <a:r>
              <a:rPr lang="en-US" dirty="0"/>
              <a:t>REST API</a:t>
            </a:r>
          </a:p>
          <a:p>
            <a:endParaRPr lang="en-US" dirty="0"/>
          </a:p>
          <a:p>
            <a:r>
              <a:rPr lang="en-US" dirty="0"/>
              <a:t>Possibility of adding automatic operation later.</a:t>
            </a:r>
          </a:p>
          <a:p>
            <a:endParaRPr lang="en-US" dirty="0"/>
          </a:p>
          <a:p>
            <a:r>
              <a:rPr lang="en-US" dirty="0"/>
              <a:t>Pump status is displayed on the screen and sent to the server.</a:t>
            </a:r>
          </a:p>
        </p:txBody>
      </p:sp>
    </p:spTree>
    <p:extLst>
      <p:ext uri="{BB962C8B-B14F-4D97-AF65-F5344CB8AC3E}">
        <p14:creationId xmlns:p14="http://schemas.microsoft.com/office/powerpoint/2010/main" val="92753353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066800" y="722376"/>
            <a:ext cx="10058400" cy="5504688"/>
          </a:xfrm>
        </p:spPr>
        <p:txBody>
          <a:bodyPr>
            <a:normAutofit/>
          </a:bodyPr>
          <a:lstStyle/>
          <a:p>
            <a:pPr lvl="1"/>
            <a:r>
              <a:rPr lang="en-US" sz="2800" dirty="0" smtClean="0">
                <a:solidFill>
                  <a:schemeClr val="accent3">
                    <a:lumMod val="75000"/>
                  </a:schemeClr>
                </a:solidFill>
              </a:rPr>
              <a:t>Data Display on Screen</a:t>
            </a:r>
          </a:p>
          <a:p>
            <a:pPr lvl="1"/>
            <a:r>
              <a:rPr lang="en-US" dirty="0" smtClean="0"/>
              <a:t>LCD screen displays every 2 seconds: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Soil Moisture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Temperature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Water Level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Pump Status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OTA Update</a:t>
            </a:r>
          </a:p>
          <a:p>
            <a:pPr lvl="1"/>
            <a:r>
              <a:rPr lang="en-US" dirty="0" smtClean="0"/>
              <a:t>Remote code update without a USB cable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Progress displayed on screen during update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Password protected for security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667069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066800" y="493776"/>
            <a:ext cx="10058400" cy="5907024"/>
          </a:xfrm>
        </p:spPr>
        <p:txBody>
          <a:bodyPr>
            <a:normAutofit fontScale="40000" lnSpcReduction="20000"/>
          </a:bodyPr>
          <a:lstStyle/>
          <a:p>
            <a:pPr lvl="1"/>
            <a:r>
              <a:rPr lang="en-US" sz="7000" dirty="0">
                <a:solidFill>
                  <a:schemeClr val="accent3">
                    <a:lumMod val="75000"/>
                  </a:schemeClr>
                </a:solidFill>
              </a:rPr>
              <a:t>(Back-end Architecture</a:t>
            </a:r>
            <a:r>
              <a:rPr lang="en-US" sz="7000" dirty="0" smtClean="0">
                <a:solidFill>
                  <a:schemeClr val="accent3">
                    <a:lumMod val="75000"/>
                  </a:schemeClr>
                </a:solidFill>
              </a:rPr>
              <a:t>):</a:t>
            </a:r>
            <a:endParaRPr lang="en-US" sz="7000" dirty="0">
              <a:solidFill>
                <a:schemeClr val="accent3">
                  <a:lumMod val="75000"/>
                </a:schemeClr>
              </a:solidFill>
            </a:endParaRPr>
          </a:p>
          <a:p>
            <a:pPr lvl="1"/>
            <a:r>
              <a:rPr lang="en-US" sz="3800" dirty="0"/>
              <a:t>Technologies Used:</a:t>
            </a:r>
          </a:p>
          <a:p>
            <a:pPr lvl="1"/>
            <a:endParaRPr lang="en-US" dirty="0"/>
          </a:p>
          <a:p>
            <a:pPr lvl="1"/>
            <a:r>
              <a:rPr lang="en-US" sz="3800" dirty="0" err="1"/>
              <a:t>FastAPI</a:t>
            </a:r>
            <a:r>
              <a:rPr lang="en-US" sz="3800" dirty="0"/>
              <a:t> for creating a REST API</a:t>
            </a:r>
          </a:p>
          <a:p>
            <a:pPr lvl="1"/>
            <a:endParaRPr lang="en-US" dirty="0"/>
          </a:p>
          <a:p>
            <a:pPr lvl="1"/>
            <a:r>
              <a:rPr lang="en-US" sz="3800" dirty="0"/>
              <a:t>MQTT + TLS for secure communication with devices</a:t>
            </a:r>
          </a:p>
          <a:p>
            <a:pPr lvl="1"/>
            <a:endParaRPr lang="en-US" dirty="0"/>
          </a:p>
          <a:p>
            <a:pPr lvl="1"/>
            <a:r>
              <a:rPr lang="en-US" sz="3800" dirty="0"/>
              <a:t>MongoDB Atlas for storing sensor data</a:t>
            </a:r>
          </a:p>
          <a:p>
            <a:pPr lvl="1"/>
            <a:endParaRPr lang="en-US" sz="3800" dirty="0"/>
          </a:p>
          <a:p>
            <a:pPr lvl="1"/>
            <a:r>
              <a:rPr lang="en-US" sz="3800" dirty="0" err="1"/>
              <a:t>Paho</a:t>
            </a:r>
            <a:r>
              <a:rPr lang="en-US" sz="3800" dirty="0"/>
              <a:t> MQTT and </a:t>
            </a:r>
            <a:r>
              <a:rPr lang="en-US" sz="3800" dirty="0" err="1"/>
              <a:t>asyncio</a:t>
            </a:r>
            <a:r>
              <a:rPr lang="en-US" sz="3800" dirty="0"/>
              <a:t> for synchronous message processing</a:t>
            </a:r>
          </a:p>
          <a:p>
            <a:pPr lvl="1"/>
            <a:endParaRPr lang="en-US" sz="2600" dirty="0"/>
          </a:p>
          <a:p>
            <a:pPr lvl="1"/>
            <a:r>
              <a:rPr lang="en-US" sz="6000" dirty="0"/>
              <a:t>Server Functions:</a:t>
            </a:r>
          </a:p>
          <a:p>
            <a:pPr lvl="1"/>
            <a:endParaRPr lang="en-US" sz="6000" dirty="0"/>
          </a:p>
          <a:p>
            <a:pPr lvl="1"/>
            <a:r>
              <a:rPr lang="en-US" sz="2900" dirty="0"/>
              <a:t>Receive sensor data from the ESP8266 via MQTT</a:t>
            </a:r>
          </a:p>
          <a:p>
            <a:pPr lvl="1"/>
            <a:endParaRPr lang="en-US" dirty="0"/>
          </a:p>
          <a:p>
            <a:pPr lvl="1"/>
            <a:r>
              <a:rPr lang="en-US" sz="3300" dirty="0"/>
              <a:t>Automatically store data in MongoDB</a:t>
            </a:r>
          </a:p>
          <a:p>
            <a:pPr lvl="1"/>
            <a:endParaRPr lang="en-US" sz="1900" dirty="0"/>
          </a:p>
          <a:p>
            <a:pPr lvl="1"/>
            <a:r>
              <a:rPr lang="en-US" sz="3300" dirty="0"/>
              <a:t>Available APIs for</a:t>
            </a:r>
            <a:r>
              <a:rPr lang="en-US" sz="1900" dirty="0"/>
              <a:t>:</a:t>
            </a:r>
          </a:p>
          <a:p>
            <a:pPr lvl="1"/>
            <a:endParaRPr lang="en-US" sz="1900" dirty="0"/>
          </a:p>
          <a:p>
            <a:pPr lvl="1"/>
            <a:r>
              <a:rPr lang="en-US" sz="3300" dirty="0"/>
              <a:t>Device status</a:t>
            </a:r>
          </a:p>
          <a:p>
            <a:pPr lvl="1"/>
            <a:endParaRPr lang="en-US" sz="1900" dirty="0"/>
          </a:p>
          <a:p>
            <a:pPr lvl="1"/>
            <a:r>
              <a:rPr lang="en-US" sz="2900" dirty="0"/>
              <a:t>Read real-time and historical data</a:t>
            </a:r>
          </a:p>
          <a:p>
            <a:pPr lvl="1"/>
            <a:endParaRPr lang="en-US" sz="1900" dirty="0"/>
          </a:p>
          <a:p>
            <a:pPr lvl="1"/>
            <a:r>
              <a:rPr lang="en-US" sz="3300" dirty="0"/>
              <a:t>Pump control</a:t>
            </a:r>
          </a:p>
          <a:p>
            <a:pPr marL="274320" lvl="1" indent="0">
              <a:buNone/>
            </a:pPr>
            <a:endParaRPr lang="en-US" sz="1900" dirty="0"/>
          </a:p>
          <a:p>
            <a:pPr lvl="1"/>
            <a:r>
              <a:rPr lang="en-US" sz="3300" dirty="0"/>
              <a:t>AI analysis for smart irrigation</a:t>
            </a:r>
          </a:p>
        </p:txBody>
      </p:sp>
    </p:spTree>
    <p:extLst>
      <p:ext uri="{BB962C8B-B14F-4D97-AF65-F5344CB8AC3E}">
        <p14:creationId xmlns:p14="http://schemas.microsoft.com/office/powerpoint/2010/main" val="763066478"/>
      </p:ext>
    </p:extLst>
  </p:cSld>
  <p:clrMapOvr>
    <a:masterClrMapping/>
  </p:clrMapOvr>
  <p:transition spd="slow" advClick="0">
    <p:wip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066800" y="493776"/>
            <a:ext cx="10058400" cy="5907024"/>
          </a:xfrm>
        </p:spPr>
        <p:txBody>
          <a:bodyPr>
            <a:normAutofit fontScale="92500" lnSpcReduction="10000"/>
          </a:bodyPr>
          <a:lstStyle/>
          <a:p>
            <a:pPr lvl="2"/>
            <a:r>
              <a:rPr lang="en-US" sz="2400" dirty="0">
                <a:solidFill>
                  <a:schemeClr val="accent3">
                    <a:lumMod val="75000"/>
                  </a:schemeClr>
                </a:solidFill>
              </a:rPr>
              <a:t>(AI Integration)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Sending sensor data (humidity, temperature, water, etc.) to the AI.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Determines whether the pump needs to be turned on or off based on smart rules: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Low humidity below 30 = Turn on the pump.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High humidity above 30 = Turn off the pump.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Output: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AI returns JSON containing:</a:t>
            </a:r>
          </a:p>
          <a:p>
            <a:pPr lvl="2"/>
            <a:endParaRPr lang="en-US" dirty="0"/>
          </a:p>
          <a:p>
            <a:pPr lvl="2"/>
            <a:r>
              <a:rPr lang="en-US" dirty="0" err="1"/>
              <a:t>json</a:t>
            </a:r>
            <a:endParaRPr lang="en-US" dirty="0"/>
          </a:p>
          <a:p>
            <a:pPr lvl="2"/>
            <a:endParaRPr lang="en-US" dirty="0"/>
          </a:p>
          <a:p>
            <a:pPr lvl="2"/>
            <a:r>
              <a:rPr lang="en-US" dirty="0"/>
              <a:t>{"pump": true, "reasoning": "Soil is dry and water is sufficient</a:t>
            </a:r>
            <a:r>
              <a:rPr lang="en-US" dirty="0" smtClean="0"/>
              <a:t>."}</a:t>
            </a:r>
            <a:endParaRPr lang="ar-JO" dirty="0" smtClean="0"/>
          </a:p>
          <a:p>
            <a:pPr marL="548640" lvl="2" indent="0">
              <a:buNone/>
            </a:pPr>
            <a:endParaRPr lang="en-US" dirty="0"/>
          </a:p>
          <a:p>
            <a:pPr lvl="2"/>
            <a:r>
              <a:rPr lang="en-US" dirty="0"/>
              <a:t>API includes: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/devices/{id}/</a:t>
            </a:r>
            <a:r>
              <a:rPr lang="en-US" dirty="0" err="1"/>
              <a:t>ai</a:t>
            </a:r>
            <a:r>
              <a:rPr lang="en-US" dirty="0"/>
              <a:t>-decision ← To display the AI ​​decision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/devices/{id}/analyze ← To force the AI ​​to analyze again</a:t>
            </a:r>
          </a:p>
        </p:txBody>
      </p:sp>
    </p:spTree>
    <p:extLst>
      <p:ext uri="{BB962C8B-B14F-4D97-AF65-F5344CB8AC3E}">
        <p14:creationId xmlns:p14="http://schemas.microsoft.com/office/powerpoint/2010/main" val="167922302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">
  <a:themeElements>
    <a:clrScheme name="Savon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26B02"/>
      </a:folHlink>
    </a:clrScheme>
    <a:fontScheme name="Savon">
      <a:majorFont>
        <a:latin typeface="Century Gothic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Savon" id="{1306E473-ED32-493B-A2D0-240A757EDD34}" vid="{C20BADFE-D095-436F-9677-9264042809F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b385d60f68dd989dca1fdc827799d85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911b479caf7b199da365455750e4572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  <Status xmlns="71af3243-3dd4-4a8d-8c0d-dd76da1f02a5">Not started</Status>
  </documentManagement>
</p:properties>
</file>

<file path=customXml/itemProps1.xml><?xml version="1.0" encoding="utf-8"?>
<ds:datastoreItem xmlns:ds="http://schemas.openxmlformats.org/officeDocument/2006/customXml" ds:itemID="{35CA6D35-17B7-413E-98AB-823CBCB8E25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3821B79-AD0B-4D14-A179-D860A55FA06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4758583-3BF2-49DD-B2F1-0E7456A4E134}">
  <ds:schemaRefs>
    <ds:schemaRef ds:uri="http://purl.org/dc/elements/1.1/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16c05727-aa75-4e4a-9b5f-8a80a1165891"/>
    <ds:schemaRef ds:uri="http://purl.org/dc/dcmitype/"/>
    <ds:schemaRef ds:uri="http://schemas.microsoft.com/office/infopath/2007/PartnerControls"/>
    <ds:schemaRef ds:uri="71af3243-3dd4-4a8d-8c0d-dd76da1f02a5"/>
    <ds:schemaRef ds:uri="http://schemas.microsoft.com/office/2006/metadata/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Garden design</Template>
  <TotalTime>0</TotalTime>
  <Words>732</Words>
  <Application>Microsoft Office PowerPoint</Application>
  <PresentationFormat>مخصص</PresentationFormat>
  <Paragraphs>208</Paragraphs>
  <Slides>15</Slides>
  <Notes>3</Notes>
  <HiddenSlides>0</HiddenSlides>
  <MMClips>0</MMClips>
  <ScaleCrop>false</ScaleCrop>
  <HeadingPairs>
    <vt:vector size="4" baseType="variant">
      <vt:variant>
        <vt:lpstr>نسق</vt:lpstr>
      </vt:variant>
      <vt:variant>
        <vt:i4>1</vt:i4>
      </vt:variant>
      <vt:variant>
        <vt:lpstr>عناوين الشرائح</vt:lpstr>
      </vt:variant>
      <vt:variant>
        <vt:i4>15</vt:i4>
      </vt:variant>
    </vt:vector>
  </HeadingPairs>
  <TitlesOfParts>
    <vt:vector size="16" baseType="lpstr">
      <vt:lpstr>Savon</vt:lpstr>
      <vt:lpstr>Smart  IOT – BASED  Irrigation  System with   ESP8266</vt:lpstr>
      <vt:lpstr>عرض تقديمي في PowerPoint</vt:lpstr>
      <vt:lpstr>Project Objectives </vt:lpstr>
      <vt:lpstr>THE  SENSIOR USED 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Future Plan  🔧 Scalability Expand system to support multiple greenhouses or farms. Cloud-based architecture for centralized data handling. Optimize AI model to handle large-scale sensor inputs.  📣 Marketing Strategy Target eco-conscious farmers and agri-tech startups. Launch awareness campaigns through social media. Offer free demos or pilot programs for early adopters.  🚀 Future Enhancements Integrate weather prediction APIs for smarter irrigation. Mobile app for real-time monitoring and control. Add AI-based crop disease detection features. </vt:lpstr>
      <vt:lpstr>THE END  Thanks for LISTENING.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2025-05-30T12:56:22Z</dcterms:created>
  <dcterms:modified xsi:type="dcterms:W3CDTF">2025-06-02T22:41:11Z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